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390_61B74678.xml" ContentType="application/vnd.ms-powerpoint.comments+xml"/>
  <Override PartName="/ppt/comments/modernComment_38D_4A7E5FFD.xml" ContentType="application/vnd.ms-powerpoint.comments+xml"/>
  <Override PartName="/ppt/comments/modernComment_38C_9A8575A2.xml" ContentType="application/vnd.ms-powerpoint.comments+xml"/>
  <Override PartName="/ppt/comments/modernComment_38B_6E3EC917.xml" ContentType="application/vnd.ms-powerpoint.comments+xml"/>
  <Override PartName="/ppt/comments/modernComment_3AF_280845CD.xml" ContentType="application/vnd.ms-powerpoint.comments+xml"/>
  <Override PartName="/ppt/comments/modernComment_3AD_22B05D61.xml" ContentType="application/vnd.ms-powerpoint.comments+xml"/>
  <Override PartName="/ppt/comments/modernComment_3AC_F82AF64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 id="2147483648" r:id="rId5"/>
  </p:sldMasterIdLst>
  <p:notesMasterIdLst>
    <p:notesMasterId r:id="rId62"/>
  </p:notesMasterIdLst>
  <p:handoutMasterIdLst>
    <p:handoutMasterId r:id="rId63"/>
  </p:handoutMasterIdLst>
  <p:sldIdLst>
    <p:sldId id="256" r:id="rId6"/>
    <p:sldId id="884" r:id="rId7"/>
    <p:sldId id="890" r:id="rId8"/>
    <p:sldId id="891" r:id="rId9"/>
    <p:sldId id="892" r:id="rId10"/>
    <p:sldId id="889" r:id="rId11"/>
    <p:sldId id="895" r:id="rId12"/>
    <p:sldId id="896" r:id="rId13"/>
    <p:sldId id="938" r:id="rId14"/>
    <p:sldId id="893" r:id="rId15"/>
    <p:sldId id="885" r:id="rId16"/>
    <p:sldId id="939" r:id="rId17"/>
    <p:sldId id="886" r:id="rId18"/>
    <p:sldId id="882" r:id="rId19"/>
    <p:sldId id="881" r:id="rId20"/>
    <p:sldId id="898" r:id="rId21"/>
    <p:sldId id="897" r:id="rId22"/>
    <p:sldId id="879" r:id="rId23"/>
    <p:sldId id="937" r:id="rId24"/>
    <p:sldId id="926" r:id="rId25"/>
    <p:sldId id="925" r:id="rId26"/>
    <p:sldId id="924" r:id="rId27"/>
    <p:sldId id="923" r:id="rId28"/>
    <p:sldId id="922" r:id="rId29"/>
    <p:sldId id="921" r:id="rId30"/>
    <p:sldId id="920" r:id="rId31"/>
    <p:sldId id="919" r:id="rId32"/>
    <p:sldId id="918" r:id="rId33"/>
    <p:sldId id="917" r:id="rId34"/>
    <p:sldId id="916" r:id="rId35"/>
    <p:sldId id="949" r:id="rId36"/>
    <p:sldId id="952" r:id="rId37"/>
    <p:sldId id="915" r:id="rId38"/>
    <p:sldId id="914" r:id="rId39"/>
    <p:sldId id="912" r:id="rId40"/>
    <p:sldId id="911" r:id="rId41"/>
    <p:sldId id="910" r:id="rId42"/>
    <p:sldId id="909" r:id="rId43"/>
    <p:sldId id="908" r:id="rId44"/>
    <p:sldId id="907" r:id="rId45"/>
    <p:sldId id="906" r:id="rId46"/>
    <p:sldId id="905" r:id="rId47"/>
    <p:sldId id="950" r:id="rId48"/>
    <p:sldId id="953" r:id="rId49"/>
    <p:sldId id="948" r:id="rId50"/>
    <p:sldId id="947" r:id="rId51"/>
    <p:sldId id="946" r:id="rId52"/>
    <p:sldId id="945" r:id="rId53"/>
    <p:sldId id="944" r:id="rId54"/>
    <p:sldId id="943" r:id="rId55"/>
    <p:sldId id="942" r:id="rId56"/>
    <p:sldId id="941" r:id="rId57"/>
    <p:sldId id="940" r:id="rId58"/>
    <p:sldId id="951" r:id="rId59"/>
    <p:sldId id="954" r:id="rId60"/>
    <p:sldId id="900" r:id="rId61"/>
  </p:sldIdLst>
  <p:sldSz cx="9144000" cy="5143500" type="screen16x9"/>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6" userDrawn="1">
          <p15:clr>
            <a:srgbClr val="A4A3A4"/>
          </p15:clr>
        </p15:guide>
        <p15:guide id="2" pos="1610" userDrawn="1">
          <p15:clr>
            <a:srgbClr val="A4A3A4"/>
          </p15:clr>
        </p15:guide>
        <p15:guide id="3" orient="horz" pos="9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359713-5CEC-802E-0454-895668B71C32}" name="Sharon Seenath" initials="SS" userId="S::sharon@ribo.com::cc71ec6c-104a-4d1b-a520-61ab8948271c" providerId="AD"/>
  <p188:author id="{5C627A14-706A-886B-FC72-FC5FBD9C57D4}" name="Jorge Guzman" initials="JG" userId="S::jguzman@RIBO.COM::1200f082-d262-486d-9dc6-0e8cb5baa9c4" providerId="AD"/>
  <p188:author id="{BB823E5C-A00E-F952-CF74-848341D3858E}" name="Christopher Casey" initials="CC" userId="S::ccasey@ribo.com::c09ed8fc-84ba-4b85-a89e-5c0c1ed47ba0" providerId="AD"/>
  <p188:author id="{13365273-8CF4-5EAF-036F-C52A35E34143}" name="Jorge Guzman" initials="JG" userId="S::jguzman@ribo.com::1200f082-d262-486d-9dc6-0e8cb5baa9c4" providerId="AD"/>
  <p188:author id="{28C011AB-6A02-072F-F9BF-0E13212647F3}" name="Christopher Casey" initials="CC" userId="S::ccasey@RIBO.COM::c09ed8fc-84ba-4b85-a89e-5c0c1ed47ba0" providerId="AD"/>
  <p188:author id="{3AB6ABBA-D096-5ED9-782D-D047E46296E9}" name="Jessica Harper" initials="JH" userId="S::jessica@RIBO.COM::164d13cd-c8f7-4fcf-bcf2-073abc9b2567" providerId="AD"/>
  <p188:author id="{FF64A3E2-B597-1770-6F0B-698489CA53EF}" name="Sharon Seenath" initials="SS" userId="S::sharon@RIBO.COM::cc71ec6c-104a-4d1b-a520-61ab894827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sica Harper" initials="JH" lastIdx="5" clrIdx="0">
    <p:extLst>
      <p:ext uri="{19B8F6BF-5375-455C-9EA6-DF929625EA0E}">
        <p15:presenceInfo xmlns:p15="http://schemas.microsoft.com/office/powerpoint/2012/main" userId="S::jessica@RIBO.COM::164d13cd-c8f7-4fcf-bcf2-073abc9b2567" providerId="AD"/>
      </p:ext>
    </p:extLst>
  </p:cmAuthor>
  <p:cmAuthor id="2" name="Christopher Casey" initials="CC" lastIdx="2" clrIdx="1">
    <p:extLst>
      <p:ext uri="{19B8F6BF-5375-455C-9EA6-DF929625EA0E}">
        <p15:presenceInfo xmlns:p15="http://schemas.microsoft.com/office/powerpoint/2012/main" userId="S::ccasey@RIBO.COM::c09ed8fc-84ba-4b85-a89e-5c0c1ed47ba0" providerId="AD"/>
      </p:ext>
    </p:extLst>
  </p:cmAuthor>
  <p:cmAuthor id="3" name="Patrick Ballantyne" initials="PB" lastIdx="5" clrIdx="2">
    <p:extLst>
      <p:ext uri="{19B8F6BF-5375-455C-9EA6-DF929625EA0E}">
        <p15:presenceInfo xmlns:p15="http://schemas.microsoft.com/office/powerpoint/2012/main" userId="4a69df0810e55e01" providerId="Windows Live"/>
      </p:ext>
    </p:extLst>
  </p:cmAuthor>
  <p:cmAuthor id="4" name="Patrick Ballantyne" initials="PB [2]" lastIdx="7" clrIdx="3">
    <p:extLst>
      <p:ext uri="{19B8F6BF-5375-455C-9EA6-DF929625EA0E}">
        <p15:presenceInfo xmlns:p15="http://schemas.microsoft.com/office/powerpoint/2012/main" userId="S::pballantyne@ribo.com::36d982b1-eae5-4437-98c7-48fbd5315b17" providerId="AD"/>
      </p:ext>
    </p:extLst>
  </p:cmAuthor>
  <p:cmAuthor id="5" name="Sam Natur" initials="SN" lastIdx="1" clrIdx="4">
    <p:extLst>
      <p:ext uri="{19B8F6BF-5375-455C-9EA6-DF929625EA0E}">
        <p15:presenceInfo xmlns:p15="http://schemas.microsoft.com/office/powerpoint/2012/main" userId="S::snatur@ribo.com::bf442060-c63f-4527-a538-3a205df6820c" providerId="AD"/>
      </p:ext>
    </p:extLst>
  </p:cmAuthor>
  <p:cmAuthor id="6" name="Mark Abraham" initials="MA" lastIdx="2" clrIdx="5">
    <p:extLst>
      <p:ext uri="{19B8F6BF-5375-455C-9EA6-DF929625EA0E}">
        <p15:presenceInfo xmlns:p15="http://schemas.microsoft.com/office/powerpoint/2012/main" userId="S::mark@ribo.com::fd70245c-f560-47b3-a059-c36f58ec9b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0BA"/>
    <a:srgbClr val="4280B9"/>
    <a:srgbClr val="0055A3"/>
    <a:srgbClr val="4280BB"/>
    <a:srgbClr val="7FA9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7FB09-E5BB-493A-8365-8C900DBFEB76}" v="102" dt="2023-09-25T15:15:36.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486"/>
        <p:guide pos="1610"/>
        <p:guide orient="horz" pos="91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omments/modernComment_38B_6E3EC917.xml><?xml version="1.0" encoding="utf-8"?>
<p188:cmLst xmlns:a="http://schemas.openxmlformats.org/drawingml/2006/main" xmlns:r="http://schemas.openxmlformats.org/officeDocument/2006/relationships" xmlns:p188="http://schemas.microsoft.com/office/powerpoint/2018/8/main">
  <p188:cm id="{797E4C05-D286-4036-8589-90198F5388E4}" authorId="{BB823E5C-A00E-F952-CF74-848341D3858E}" status="resolved" created="2023-09-08T14:47:34.576" complete="100000">
    <ac:txMkLst xmlns:ac="http://schemas.microsoft.com/office/drawing/2013/main/command">
      <pc:docMk xmlns:pc="http://schemas.microsoft.com/office/powerpoint/2013/main/command"/>
      <pc:sldMk xmlns:pc="http://schemas.microsoft.com/office/powerpoint/2013/main/command" cId="1849608471" sldId="907"/>
      <ac:spMk id="3" creationId="{54BF7E98-D9EE-7E64-8B67-AFA677E55C43}"/>
      <ac:txMk cp="12" len="166">
        <ac:context len="216" hash="2073047567"/>
      </ac:txMk>
    </ac:txMkLst>
    <p188:pos x="6189452" y="3914235"/>
    <p188:replyLst>
      <p188:reply id="{0F3222E7-7797-4968-BFAC-131C9B62D078}" authorId="{D9359713-5CEC-802E-0454-895668B71C32}" created="2023-09-08T15:33:00.755">
        <p188:txBody>
          <a:bodyPr/>
          <a:lstStyle/>
          <a:p>
            <a:r>
              <a:rPr lang="en-US"/>
              <a:t>Agreed. Can you assist?</a:t>
            </a:r>
          </a:p>
        </p188:txBody>
      </p188:reply>
    </p188:replyLst>
    <p188:txBody>
      <a:bodyPr/>
      <a:lstStyle/>
      <a:p>
        <a:r>
          <a:rPr lang="en-US"/>
          <a:t>I think the examples should be regeared towards brokers/brokerages.</a:t>
        </a:r>
      </a:p>
    </p188:txBody>
  </p188:cm>
</p188:cmLst>
</file>

<file path=ppt/comments/modernComment_38C_9A8575A2.xml><?xml version="1.0" encoding="utf-8"?>
<p188:cmLst xmlns:a="http://schemas.openxmlformats.org/drawingml/2006/main" xmlns:r="http://schemas.openxmlformats.org/officeDocument/2006/relationships" xmlns:p188="http://schemas.microsoft.com/office/powerpoint/2018/8/main">
  <p188:cm id="{9990C6AD-9671-4199-A5B1-A952D4D3218A}" authorId="{BB823E5C-A00E-F952-CF74-848341D3858E}" status="resolved" created="2023-09-08T14:45:45.293" complete="100000">
    <ac:txMkLst xmlns:ac="http://schemas.microsoft.com/office/drawing/2013/main/command">
      <pc:docMk xmlns:pc="http://schemas.microsoft.com/office/powerpoint/2013/main/command"/>
      <pc:sldMk xmlns:pc="http://schemas.microsoft.com/office/powerpoint/2013/main/command" cId="2592437666" sldId="908"/>
      <ac:spMk id="3" creationId="{12B59D74-C58E-DD28-8514-2E55D614293B}"/>
      <ac:txMk cp="45" len="5">
        <ac:context len="94" hash="2862578178"/>
      </ac:txMk>
    </ac:txMkLst>
    <p188:pos x="3860320" y="776377"/>
    <p188:replyLst>
      <p188:reply id="{C9C14083-8577-4265-B5CF-972002433564}" authorId="{D9359713-5CEC-802E-0454-895668B71C32}" created="2023-09-08T15:33:36.479">
        <p188:txBody>
          <a:bodyPr/>
          <a:lstStyle/>
          <a:p>
            <a:r>
              <a:rPr lang="en-US"/>
              <a:t>Makes sense</a:t>
            </a:r>
          </a:p>
        </p188:txBody>
      </p188:reply>
    </p188:replyLst>
    <p188:txBody>
      <a:bodyPr/>
      <a:lstStyle/>
      <a:p>
        <a:r>
          <a:rPr lang="en-US"/>
          <a:t>Should we add "or FSRA" since FSRA has whistle-blower protection.</a:t>
        </a:r>
      </a:p>
    </p188:txBody>
  </p188:cm>
</p188:cmLst>
</file>

<file path=ppt/comments/modernComment_38D_4A7E5FFD.xml><?xml version="1.0" encoding="utf-8"?>
<p188:cmLst xmlns:a="http://schemas.openxmlformats.org/drawingml/2006/main" xmlns:r="http://schemas.openxmlformats.org/officeDocument/2006/relationships" xmlns:p188="http://schemas.microsoft.com/office/powerpoint/2018/8/main">
  <p188:cm id="{9AC388BE-9EE7-41F5-8E04-E122B40EDDA1}" authorId="{BB823E5C-A00E-F952-CF74-848341D3858E}" status="resolved" created="2023-09-08T14:43:51.745" complete="100000">
    <ac:txMkLst xmlns:ac="http://schemas.microsoft.com/office/drawing/2013/main/command">
      <pc:docMk xmlns:pc="http://schemas.microsoft.com/office/powerpoint/2013/main/command"/>
      <pc:sldMk xmlns:pc="http://schemas.microsoft.com/office/powerpoint/2013/main/command" cId="1249796093" sldId="909"/>
      <ac:spMk id="3" creationId="{DDF44CBD-9753-00F4-BBF6-C7A1A122AF1A}"/>
      <ac:txMk cp="19" len="2">
        <ac:context len="160" hash="304415175"/>
      </ac:txMk>
    </ac:txMkLst>
    <p188:pos x="2178169" y="765594"/>
    <p188:txBody>
      <a:bodyPr/>
      <a:lstStyle/>
      <a:p>
        <a:r>
          <a:rPr lang="en-US"/>
          <a:t>Should it be "must"</a:t>
        </a:r>
      </a:p>
    </p188:txBody>
  </p188:cm>
</p188:cmLst>
</file>

<file path=ppt/comments/modernComment_390_61B74678.xml><?xml version="1.0" encoding="utf-8"?>
<p188:cmLst xmlns:a="http://schemas.openxmlformats.org/drawingml/2006/main" xmlns:r="http://schemas.openxmlformats.org/officeDocument/2006/relationships" xmlns:p188="http://schemas.microsoft.com/office/powerpoint/2018/8/main">
  <p188:cm id="{40F0A147-4637-4317-9D55-19290148FE2A}" authorId="{13365273-8CF4-5EAF-036F-C52A35E34143}" status="resolved" created="2023-09-07T19:49:30.228" complete="100000">
    <ac:txMkLst xmlns:ac="http://schemas.microsoft.com/office/drawing/2013/main/command">
      <pc:docMk xmlns:pc="http://schemas.microsoft.com/office/powerpoint/2013/main/command"/>
      <pc:sldMk xmlns:pc="http://schemas.microsoft.com/office/powerpoint/2013/main/command" cId="1639401080" sldId="912"/>
      <ac:spMk id="3" creationId="{3E118EAE-D9DC-000E-6137-72E656372C98}"/>
      <ac:txMk cp="9" len="181">
        <ac:context len="191" hash="1903896717"/>
      </ac:txMk>
    </ac:txMkLst>
    <p188:pos x="2128837" y="1221581"/>
    <p188:replyLst>
      <p188:reply id="{77BABA92-64AE-4B6C-A5B2-6095056A7DCB}" authorId="{FF64A3E2-B597-1770-6F0B-698489CA53EF}" created="2023-09-07T20:12:22.051">
        <p188:txBody>
          <a:bodyPr/>
          <a:lstStyle/>
          <a:p>
            <a:r>
              <a:rPr lang="en-US"/>
              <a:t>What would you add?</a:t>
            </a:r>
          </a:p>
        </p188:txBody>
      </p188:reply>
    </p188:replyLst>
    <p188:txBody>
      <a:bodyPr/>
      <a:lstStyle/>
      <a:p>
        <a:r>
          <a:rPr lang="en-US"/>
          <a:t>I think this answer should be clarified and expanded. This answer will generate more questions as written. </a:t>
        </a:r>
      </a:p>
    </p188:txBody>
  </p188:cm>
</p188:cmLst>
</file>

<file path=ppt/comments/modernComment_3AC_F82AF640.xml><?xml version="1.0" encoding="utf-8"?>
<p188:cmLst xmlns:a="http://schemas.openxmlformats.org/drawingml/2006/main" xmlns:r="http://schemas.openxmlformats.org/officeDocument/2006/relationships" xmlns:p188="http://schemas.microsoft.com/office/powerpoint/2018/8/main">
  <p188:cm id="{D5B1F6D4-3B02-41F1-B9BA-015DD2F901F5}" authorId="{BB823E5C-A00E-F952-CF74-848341D3858E}" status="resolved" created="2023-09-08T14:14:10.612" complete="100000">
    <ac:txMkLst xmlns:ac="http://schemas.microsoft.com/office/drawing/2013/main/command">
      <pc:docMk xmlns:pc="http://schemas.microsoft.com/office/powerpoint/2013/main/command"/>
      <pc:sldMk xmlns:pc="http://schemas.microsoft.com/office/powerpoint/2013/main/command" cId="4163565120" sldId="940"/>
      <ac:spMk id="2" creationId="{0C998E38-DF27-D6A3-1B3B-A4EDD1BE1783}"/>
      <ac:txMk cp="14" len="2">
        <ac:context len="51" hash="1092043352"/>
      </ac:txMk>
    </ac:txMkLst>
    <p188:pos x="3515264" y="226443"/>
    <p188:replyLst>
      <p188:reply id="{AA6E6513-0D55-4379-8F24-2E9EB450D0E2}" authorId="{D9359713-5CEC-802E-0454-895668B71C32}" created="2023-09-08T14:56:42.044">
        <p188:txBody>
          <a:bodyPr/>
          <a:lstStyle/>
          <a:p>
            <a:r>
              <a:rPr lang="en-US"/>
              <a:t>Agreed</a:t>
            </a:r>
          </a:p>
        </p188:txBody>
      </p188:reply>
    </p188:replyLst>
    <p188:txBody>
      <a:bodyPr/>
      <a:lstStyle/>
      <a:p>
        <a:r>
          <a:rPr lang="en-US"/>
          <a:t>be provided</a:t>
        </a:r>
      </a:p>
    </p188:txBody>
  </p188:cm>
</p188:cmLst>
</file>

<file path=ppt/comments/modernComment_3AD_22B05D61.xml><?xml version="1.0" encoding="utf-8"?>
<p188:cmLst xmlns:a="http://schemas.openxmlformats.org/drawingml/2006/main" xmlns:r="http://schemas.openxmlformats.org/officeDocument/2006/relationships" xmlns:p188="http://schemas.microsoft.com/office/powerpoint/2018/8/main">
  <p188:cm id="{6E6F35C8-7903-476D-A7BA-D8994EBF5500}" authorId="{3AB6ABBA-D096-5ED9-782D-D047E46296E9}" status="resolved" created="2023-09-08T13:51:53.469" complete="100000">
    <ac:txMkLst xmlns:ac="http://schemas.microsoft.com/office/drawing/2013/main/command">
      <pc:docMk xmlns:pc="http://schemas.microsoft.com/office/powerpoint/2013/main/command"/>
      <pc:sldMk xmlns:pc="http://schemas.microsoft.com/office/powerpoint/2013/main/command" cId="581983585" sldId="941"/>
      <ac:spMk id="3" creationId="{F6C35B8E-0DB3-DBD3-E8BE-080C7435CE05}"/>
      <ac:txMk cp="0">
        <ac:context len="429" hash="3888837925"/>
      </ac:txMk>
    </ac:txMkLst>
    <p188:pos x="2508836" y="276127"/>
    <p188:txBody>
      <a:bodyPr/>
      <a:lstStyle/>
      <a:p>
        <a:r>
          <a:rPr lang="en-CA"/>
          <a:t>Please check all references "911 " listed instead of 991
</a:t>
        </a:r>
      </a:p>
    </p188:txBody>
  </p188:cm>
  <p188:cm id="{E264D0E0-1036-4268-A0C6-901253B6FAFE}" authorId="{3AB6ABBA-D096-5ED9-782D-D047E46296E9}" status="resolved" created="2023-09-08T13:53:31.628" complete="100000">
    <ac:deMkLst xmlns:ac="http://schemas.microsoft.com/office/drawing/2013/main/command">
      <pc:docMk xmlns:pc="http://schemas.microsoft.com/office/powerpoint/2013/main/command"/>
      <pc:sldMk xmlns:pc="http://schemas.microsoft.com/office/powerpoint/2013/main/command" cId="1466625529" sldId="285"/>
      <ac:spMk id="3" creationId="{F6C35B8E-0DB3-DBD3-E8BE-080C7435CE05}"/>
    </ac:deMkLst>
    <p188:replyLst>
      <p188:reply id="{BA3B001E-9982-4F35-9746-173BE3D21432}" authorId="{3AB6ABBA-D096-5ED9-782D-D047E46296E9}" created="2023-09-08T13:54:39.988">
        <p188:txBody>
          <a:bodyPr/>
          <a:lstStyle/>
          <a:p>
            <a:r>
              <a:rPr lang="en-CA"/>
              <a:t>Providing a list of the disclosures here is important like you did on slide 11, many brokers wont know about commissions, etc. </a:t>
            </a:r>
          </a:p>
        </p188:txBody>
      </p188:reply>
      <p188:reply id="{736B6578-ABA4-4820-A5DD-EE3D7A1006EA}" authorId="{3AB6ABBA-D096-5ED9-782D-D047E46296E9}" created="2023-09-08T14:02:01.010">
        <p188:txBody>
          <a:bodyPr/>
          <a:lstStyle/>
          <a:p>
            <a:r>
              <a:rPr lang="en-CA"/>
              <a:t>OWNERSHIP AND OTHER NON FINANCIAL RELATIONSHIP DISCLOSURE, CPCS, what else?</a:t>
            </a:r>
          </a:p>
        </p188:txBody>
      </p188:reply>
      <p188:reply id="{043DA75A-B2E2-4F1E-A182-D4DCD29748B6}" authorId="{BB823E5C-A00E-F952-CF74-848341D3858E}" created="2023-09-08T14:05:07.465">
        <p188:txBody>
          <a:bodyPr/>
          <a:lstStyle/>
          <a:p>
            <a:r>
              <a:rPr lang="en-US"/>
              <a:t>1.     Product Disclosure  
2.     Point-of-Sale Commissions Contingent Commissions 
3.     Referral fees
4.     Single Markets
5.      Conflict of Interest 
6.      Broker of Record (if the brokerage serving the policy is different than the one selling.                                                    7.   Confirmation that all markets have been contact and a list of those markets.</a:t>
            </a:r>
          </a:p>
        </p188:txBody>
      </p188:reply>
    </p188:replyLst>
    <p188:txBody>
      <a:bodyPr/>
      <a:lstStyle/>
      <a:p>
        <a:r>
          <a:rPr lang="en-CA"/>
          <a:t>I don't think this answers the question clearly. Conflicts of interst should be disclosed. And you could instead go straight to slide 11. </a:t>
        </a:r>
      </a:p>
    </p188:txBody>
  </p188:cm>
</p188:cmLst>
</file>

<file path=ppt/comments/modernComment_3AF_280845CD.xml><?xml version="1.0" encoding="utf-8"?>
<p188:cmLst xmlns:a="http://schemas.openxmlformats.org/drawingml/2006/main" xmlns:r="http://schemas.openxmlformats.org/officeDocument/2006/relationships" xmlns:p188="http://schemas.microsoft.com/office/powerpoint/2018/8/main">
  <p188:cm id="{CD3AE68A-44F9-4B35-94BA-C6FF6F0A2FD2}" authorId="{3AB6ABBA-D096-5ED9-782D-D047E46296E9}" status="resolved" created="2023-09-08T14:00:41.899" complete="100000">
    <ac:txMkLst xmlns:ac="http://schemas.microsoft.com/office/drawing/2013/main/command">
      <pc:docMk xmlns:pc="http://schemas.microsoft.com/office/powerpoint/2013/main/command"/>
      <pc:sldMk xmlns:pc="http://schemas.microsoft.com/office/powerpoint/2013/main/command" cId="671630797" sldId="943"/>
      <ac:spMk id="3" creationId="{AE8D021F-AAC0-80B4-FBD5-9E608FE8E6D8}"/>
      <ac:txMk cp="63" len="38">
        <ac:context len="245" hash="4173439952"/>
      </ac:txMk>
    </ac:txMkLst>
    <p188:pos x="5861636" y="545758"/>
    <p188:txBody>
      <a:bodyPr/>
      <a:lstStyle/>
      <a:p>
        <a:r>
          <a:rPr lang="en-CA"/>
          <a:t>Please add page reference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94FD87-452C-1777-2209-6D91AEF5B3D4}"/>
              </a:ext>
            </a:extLst>
          </p:cNvPr>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82797F-C60C-E353-76A4-7CD00DDE6498}"/>
              </a:ext>
            </a:extLst>
          </p:cNvPr>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623CD451-6D90-43CC-8410-710FD9320506}" type="datetimeFigureOut">
              <a:rPr lang="en-US" smtClean="0"/>
              <a:t>9/25/2023</a:t>
            </a:fld>
            <a:endParaRPr lang="en-US"/>
          </a:p>
        </p:txBody>
      </p:sp>
      <p:sp>
        <p:nvSpPr>
          <p:cNvPr id="4" name="Footer Placeholder 3">
            <a:extLst>
              <a:ext uri="{FF2B5EF4-FFF2-40B4-BE49-F238E27FC236}">
                <a16:creationId xmlns:a16="http://schemas.microsoft.com/office/drawing/2014/main" id="{0A0DA9EF-4B44-20A9-9B07-96E4EB84E053}"/>
              </a:ext>
            </a:extLst>
          </p:cNvPr>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r>
              <a:rPr lang="en-US"/>
              <a:t>Unfair or Deceptive Acts or Practices (fsrao.ca)  </a:t>
            </a:r>
          </a:p>
        </p:txBody>
      </p:sp>
      <p:sp>
        <p:nvSpPr>
          <p:cNvPr id="5" name="Slide Number Placeholder 4">
            <a:extLst>
              <a:ext uri="{FF2B5EF4-FFF2-40B4-BE49-F238E27FC236}">
                <a16:creationId xmlns:a16="http://schemas.microsoft.com/office/drawing/2014/main" id="{1F5C6B73-A2A6-9B64-5FF2-1A2CE5046D66}"/>
              </a:ext>
            </a:extLst>
          </p:cNvPr>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61549EF2-F2CE-4BF4-9B41-ADB9092CC293}" type="slidenum">
              <a:rPr lang="en-US" smtClean="0"/>
              <a:t>‹#›</a:t>
            </a:fld>
            <a:endParaRPr lang="en-US"/>
          </a:p>
        </p:txBody>
      </p:sp>
    </p:spTree>
    <p:extLst>
      <p:ext uri="{BB962C8B-B14F-4D97-AF65-F5344CB8AC3E}">
        <p14:creationId xmlns:p14="http://schemas.microsoft.com/office/powerpoint/2010/main" val="31237223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6C6D19DB-B617-40CB-9440-E0C2F6A8AFFB}" type="datetimeFigureOut">
              <a:rPr lang="en-CA" smtClean="0"/>
              <a:t>2023-09-25</a:t>
            </a:fld>
            <a:endParaRPr lang="en-CA"/>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r>
              <a:rPr lang="en-US"/>
              <a:t>Unfair or Deceptive Acts or Practices (fsrao.ca)  </a:t>
            </a:r>
            <a:endParaRPr lang="en-CA"/>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6654B7A9-F24B-4D24-8465-AC4C8C60D276}" type="slidenum">
              <a:rPr lang="en-CA" smtClean="0"/>
              <a:t>‹#›</a:t>
            </a:fld>
            <a:endParaRPr lang="en-CA"/>
          </a:p>
        </p:txBody>
      </p:sp>
    </p:spTree>
    <p:extLst>
      <p:ext uri="{BB962C8B-B14F-4D97-AF65-F5344CB8AC3E}">
        <p14:creationId xmlns:p14="http://schemas.microsoft.com/office/powerpoint/2010/main" val="35097136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54B7A9-F24B-4D24-8465-AC4C8C60D276}" type="slidenum">
              <a:rPr lang="en-CA" smtClean="0"/>
              <a:t>1</a:t>
            </a:fld>
            <a:endParaRPr lang="en-CA"/>
          </a:p>
        </p:txBody>
      </p:sp>
      <p:sp>
        <p:nvSpPr>
          <p:cNvPr id="5" name="Footer Placeholder 4">
            <a:extLst>
              <a:ext uri="{FF2B5EF4-FFF2-40B4-BE49-F238E27FC236}">
                <a16:creationId xmlns:a16="http://schemas.microsoft.com/office/drawing/2014/main" id="{EEBED267-88B7-C6C2-4EB9-DC210807E367}"/>
              </a:ext>
            </a:extLst>
          </p:cNvPr>
          <p:cNvSpPr>
            <a:spLocks noGrp="1"/>
          </p:cNvSpPr>
          <p:nvPr>
            <p:ph type="ftr" sz="quarter" idx="4"/>
          </p:nvPr>
        </p:nvSpPr>
        <p:spPr/>
        <p:txBody>
          <a:bodyPr/>
          <a:lstStyle/>
          <a:p>
            <a:r>
              <a:rPr lang="en-US"/>
              <a:t>Unfair or Deceptive Acts or Practices (fsrao.ca)  </a:t>
            </a:r>
            <a:endParaRPr lang="en-CA"/>
          </a:p>
        </p:txBody>
      </p:sp>
    </p:spTree>
    <p:extLst>
      <p:ext uri="{BB962C8B-B14F-4D97-AF65-F5344CB8AC3E}">
        <p14:creationId xmlns:p14="http://schemas.microsoft.com/office/powerpoint/2010/main" val="915376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A83F4DD-93E1-0046-8766-87E833ED9AD7}"/>
              </a:ext>
            </a:extLst>
          </p:cNvPr>
          <p:cNvSpPr/>
          <p:nvPr userDrawn="1"/>
        </p:nvSpPr>
        <p:spPr>
          <a:xfrm>
            <a:off x="2383" y="4734370"/>
            <a:ext cx="9141619" cy="4091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Slide Number Placeholder 5">
            <a:extLst>
              <a:ext uri="{FF2B5EF4-FFF2-40B4-BE49-F238E27FC236}">
                <a16:creationId xmlns:a16="http://schemas.microsoft.com/office/drawing/2014/main" id="{8BA4CDEE-FA42-B648-BD2D-CEDD3AFA2086}"/>
              </a:ext>
            </a:extLst>
          </p:cNvPr>
          <p:cNvSpPr>
            <a:spLocks noGrp="1"/>
          </p:cNvSpPr>
          <p:nvPr>
            <p:ph type="sldNum" sz="quarter" idx="4"/>
          </p:nvPr>
        </p:nvSpPr>
        <p:spPr>
          <a:xfrm>
            <a:off x="7382741" y="4784829"/>
            <a:ext cx="984019" cy="273844"/>
          </a:xfrm>
          <a:prstGeom prst="rect">
            <a:avLst/>
          </a:prstGeom>
        </p:spPr>
        <p:txBody>
          <a:bodyPr vert="horz" lIns="0" tIns="0" rIns="0" bIns="0" rtlCol="0" anchor="b" anchorCtr="0"/>
          <a:lstStyle>
            <a:lvl1pPr algn="r">
              <a:defRPr sz="788">
                <a:solidFill>
                  <a:srgbClr val="FFFFFF"/>
                </a:solidFill>
              </a:defRPr>
            </a:lvl1pPr>
          </a:lstStyle>
          <a:p>
            <a:fld id="{0B07E68F-F95F-4766-AD73-8BA768EC99B8}" type="slidenum">
              <a:rPr lang="en-CA" smtClean="0"/>
              <a:t>‹#›</a:t>
            </a:fld>
            <a:endParaRPr lang="en-CA"/>
          </a:p>
        </p:txBody>
      </p:sp>
      <p:pic>
        <p:nvPicPr>
          <p:cNvPr id="15" name="Picture 14" descr="A picture containing text, clipart&#10;&#10;Description automatically generated">
            <a:extLst>
              <a:ext uri="{FF2B5EF4-FFF2-40B4-BE49-F238E27FC236}">
                <a16:creationId xmlns:a16="http://schemas.microsoft.com/office/drawing/2014/main" id="{549D7797-EEF2-D344-B8A3-AB6A680792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 y="4836918"/>
            <a:ext cx="546272" cy="204852"/>
          </a:xfrm>
          <a:prstGeom prst="rect">
            <a:avLst/>
          </a:prstGeom>
        </p:spPr>
      </p:pic>
      <p:sp>
        <p:nvSpPr>
          <p:cNvPr id="16" name="TextBox 15">
            <a:extLst>
              <a:ext uri="{FF2B5EF4-FFF2-40B4-BE49-F238E27FC236}">
                <a16:creationId xmlns:a16="http://schemas.microsoft.com/office/drawing/2014/main" id="{1AD375EF-BB34-AB49-8EF8-AD19F9447CAB}"/>
              </a:ext>
            </a:extLst>
          </p:cNvPr>
          <p:cNvSpPr txBox="1"/>
          <p:nvPr userDrawn="1"/>
        </p:nvSpPr>
        <p:spPr>
          <a:xfrm>
            <a:off x="1583868" y="4919610"/>
            <a:ext cx="4259992" cy="138499"/>
          </a:xfrm>
          <a:prstGeom prst="rect">
            <a:avLst/>
          </a:prstGeom>
          <a:noFill/>
        </p:spPr>
        <p:txBody>
          <a:bodyPr wrap="square" lIns="0" tIns="0" rIns="0" bIns="0" anchor="b" anchorCtr="0">
            <a:spAutoFit/>
          </a:bodyPr>
          <a:lstStyle/>
          <a:p>
            <a:pPr algn="l">
              <a:spcAft>
                <a:spcPts val="450"/>
              </a:spcAft>
            </a:pPr>
            <a:r>
              <a:rPr lang="en-US" sz="900">
                <a:solidFill>
                  <a:schemeClr val="bg1"/>
                </a:solidFill>
                <a:latin typeface="+mn-lt"/>
                <a:cs typeface="Arial"/>
              </a:rPr>
              <a:t>Registered Insurance Brokers of Ontario</a:t>
            </a:r>
            <a:endParaRPr lang="en-CA" sz="900">
              <a:solidFill>
                <a:schemeClr val="bg1"/>
              </a:solidFill>
              <a:latin typeface="+mn-lt"/>
              <a:cs typeface="Arial"/>
            </a:endParaRPr>
          </a:p>
        </p:txBody>
      </p:sp>
      <p:sp>
        <p:nvSpPr>
          <p:cNvPr id="2" name="Title 1"/>
          <p:cNvSpPr>
            <a:spLocks noGrp="1"/>
          </p:cNvSpPr>
          <p:nvPr>
            <p:ph type="ctrTitle"/>
          </p:nvPr>
        </p:nvSpPr>
        <p:spPr>
          <a:xfrm>
            <a:off x="822960" y="569214"/>
            <a:ext cx="7543800" cy="2674620"/>
          </a:xfrm>
          <a:prstGeom prst="rect">
            <a:avLst/>
          </a:prstGeo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3341716"/>
            <a:ext cx="7543800" cy="857250"/>
          </a:xfrm>
          <a:prstGeom prst="rect">
            <a:avLst/>
          </a:prstGeo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40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sz="2700" b="1" i="0">
                <a:solidFill>
                  <a:srgbClr val="4280BA"/>
                </a:solidFill>
                <a:latin typeface="Calibri"/>
                <a:cs typeface="Calibri"/>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1400" b="0" i="0">
                <a:solidFill>
                  <a:srgbClr val="4280BA"/>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
        <p:nvSpPr>
          <p:cNvPr id="5" name="Holder 5"/>
          <p:cNvSpPr>
            <a:spLocks noGrp="1"/>
          </p:cNvSpPr>
          <p:nvPr>
            <p:ph type="dt" sz="half" idx="6"/>
          </p:nvPr>
        </p:nvSpPr>
        <p:spPr/>
        <p:txBody>
          <a:bodyPr lIns="0" tIns="0" rIns="0" bIns="0"/>
          <a:lstStyle>
            <a:lvl1pPr>
              <a:defRPr sz="800" b="0" i="0">
                <a:solidFill>
                  <a:srgbClr val="7EA9D0"/>
                </a:solidFill>
                <a:latin typeface="Calibri"/>
                <a:cs typeface="Calibri"/>
              </a:defRPr>
            </a:lvl1pPr>
          </a:lstStyle>
          <a:p>
            <a:pPr marL="12700">
              <a:lnSpc>
                <a:spcPts val="860"/>
              </a:lnSpc>
            </a:pPr>
            <a:r>
              <a:rPr spc="-10"/>
              <a:t>Take-All-</a:t>
            </a:r>
            <a:r>
              <a:t>Comers</a:t>
            </a:r>
            <a:r>
              <a:rPr spc="40"/>
              <a:t> </a:t>
            </a:r>
            <a:r>
              <a:rPr spc="-10"/>
              <a:t>Townhall</a:t>
            </a:r>
          </a:p>
        </p:txBody>
      </p:sp>
      <p:sp>
        <p:nvSpPr>
          <p:cNvPr id="6" name="Holder 6"/>
          <p:cNvSpPr>
            <a:spLocks noGrp="1"/>
          </p:cNvSpPr>
          <p:nvPr>
            <p:ph type="sldNum" sz="quarter" idx="7"/>
          </p:nvPr>
        </p:nvSpPr>
        <p:spPr/>
        <p:txBody>
          <a:bodyPr lIns="0" tIns="0" rIns="0" bIns="0"/>
          <a:lstStyle>
            <a:lvl1pPr>
              <a:defRPr sz="800" b="1" i="0">
                <a:solidFill>
                  <a:schemeClr val="tx1"/>
                </a:solidFill>
                <a:latin typeface="Calibri"/>
                <a:cs typeface="Calibri"/>
              </a:defRPr>
            </a:lvl1pPr>
          </a:lstStyle>
          <a:p>
            <a:pPr marL="88900">
              <a:lnSpc>
                <a:spcPts val="860"/>
              </a:lnSpc>
            </a:pPr>
            <a:fld id="{81D60167-4931-47E6-BA6A-407CBD079E47}" type="slidenum">
              <a:rPr dirty="0"/>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4280B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400" b="0" i="0">
                <a:solidFill>
                  <a:srgbClr val="4280BA"/>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
        <p:nvSpPr>
          <p:cNvPr id="5" name="Holder 5"/>
          <p:cNvSpPr>
            <a:spLocks noGrp="1"/>
          </p:cNvSpPr>
          <p:nvPr>
            <p:ph type="dt" sz="half" idx="6"/>
          </p:nvPr>
        </p:nvSpPr>
        <p:spPr/>
        <p:txBody>
          <a:bodyPr lIns="0" tIns="0" rIns="0" bIns="0"/>
          <a:lstStyle>
            <a:lvl1pPr>
              <a:defRPr sz="800" b="0" i="0">
                <a:solidFill>
                  <a:srgbClr val="7EA9D0"/>
                </a:solidFill>
                <a:latin typeface="Calibri"/>
                <a:cs typeface="Calibri"/>
              </a:defRPr>
            </a:lvl1pPr>
          </a:lstStyle>
          <a:p>
            <a:pPr marL="12700">
              <a:lnSpc>
                <a:spcPts val="860"/>
              </a:lnSpc>
            </a:pPr>
            <a:r>
              <a:rPr spc="-10"/>
              <a:t>Take-All-</a:t>
            </a:r>
            <a:r>
              <a:t>Comers</a:t>
            </a:r>
            <a:r>
              <a:rPr spc="40"/>
              <a:t> </a:t>
            </a:r>
            <a:r>
              <a:rPr spc="-10"/>
              <a:t>Townhall</a:t>
            </a:r>
          </a:p>
        </p:txBody>
      </p:sp>
      <p:sp>
        <p:nvSpPr>
          <p:cNvPr id="6" name="Holder 6"/>
          <p:cNvSpPr>
            <a:spLocks noGrp="1"/>
          </p:cNvSpPr>
          <p:nvPr>
            <p:ph type="sldNum" sz="quarter" idx="7"/>
          </p:nvPr>
        </p:nvSpPr>
        <p:spPr/>
        <p:txBody>
          <a:bodyPr lIns="0" tIns="0" rIns="0" bIns="0"/>
          <a:lstStyle>
            <a:lvl1pPr>
              <a:defRPr sz="800" b="1" i="0">
                <a:solidFill>
                  <a:schemeClr val="tx1"/>
                </a:solidFill>
                <a:latin typeface="Calibri"/>
                <a:cs typeface="Calibri"/>
              </a:defRPr>
            </a:lvl1pPr>
          </a:lstStyle>
          <a:p>
            <a:pPr marL="88900">
              <a:lnSpc>
                <a:spcPts val="860"/>
              </a:lnSpc>
            </a:pPr>
            <a:fld id="{81D60167-4931-47E6-BA6A-407CBD079E47}" type="slidenum">
              <a:rPr dirty="0"/>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4280BA"/>
                </a:solidFill>
                <a:latin typeface="Calibri"/>
                <a:cs typeface="Calibri"/>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
        <p:nvSpPr>
          <p:cNvPr id="6" name="Holder 6"/>
          <p:cNvSpPr>
            <a:spLocks noGrp="1"/>
          </p:cNvSpPr>
          <p:nvPr>
            <p:ph type="dt" sz="half" idx="6"/>
          </p:nvPr>
        </p:nvSpPr>
        <p:spPr/>
        <p:txBody>
          <a:bodyPr lIns="0" tIns="0" rIns="0" bIns="0"/>
          <a:lstStyle>
            <a:lvl1pPr>
              <a:defRPr sz="800" b="0" i="0">
                <a:solidFill>
                  <a:srgbClr val="7EA9D0"/>
                </a:solidFill>
                <a:latin typeface="Calibri"/>
                <a:cs typeface="Calibri"/>
              </a:defRPr>
            </a:lvl1pPr>
          </a:lstStyle>
          <a:p>
            <a:pPr marL="12700">
              <a:lnSpc>
                <a:spcPts val="860"/>
              </a:lnSpc>
            </a:pPr>
            <a:r>
              <a:rPr spc="-10"/>
              <a:t>Take-All-</a:t>
            </a:r>
            <a:r>
              <a:t>Comers</a:t>
            </a:r>
            <a:r>
              <a:rPr spc="40"/>
              <a:t> </a:t>
            </a:r>
            <a:r>
              <a:rPr spc="-10"/>
              <a:t>Townhall</a:t>
            </a:r>
          </a:p>
        </p:txBody>
      </p:sp>
      <p:sp>
        <p:nvSpPr>
          <p:cNvPr id="7" name="Holder 7"/>
          <p:cNvSpPr>
            <a:spLocks noGrp="1"/>
          </p:cNvSpPr>
          <p:nvPr>
            <p:ph type="sldNum" sz="quarter" idx="7"/>
          </p:nvPr>
        </p:nvSpPr>
        <p:spPr/>
        <p:txBody>
          <a:bodyPr lIns="0" tIns="0" rIns="0" bIns="0"/>
          <a:lstStyle>
            <a:lvl1pPr>
              <a:defRPr sz="800" b="1" i="0">
                <a:solidFill>
                  <a:schemeClr val="tx1"/>
                </a:solidFill>
                <a:latin typeface="Calibri"/>
                <a:cs typeface="Calibri"/>
              </a:defRPr>
            </a:lvl1pPr>
          </a:lstStyle>
          <a:p>
            <a:pPr marL="88900">
              <a:lnSpc>
                <a:spcPts val="860"/>
              </a:lnSpc>
            </a:pPr>
            <a:fld id="{81D60167-4931-47E6-BA6A-407CBD079E47}" type="slidenum">
              <a:rPr dirty="0"/>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540" y="4734559"/>
            <a:ext cx="9141460" cy="408940"/>
          </a:xfrm>
          <a:custGeom>
            <a:avLst/>
            <a:gdLst/>
            <a:ahLst/>
            <a:cxnLst/>
            <a:rect l="l" t="t" r="r" b="b"/>
            <a:pathLst>
              <a:path w="9141460" h="408939">
                <a:moveTo>
                  <a:pt x="9141460" y="0"/>
                </a:moveTo>
                <a:lnTo>
                  <a:pt x="0" y="0"/>
                </a:lnTo>
                <a:lnTo>
                  <a:pt x="0" y="408939"/>
                </a:lnTo>
                <a:lnTo>
                  <a:pt x="9141460" y="408939"/>
                </a:lnTo>
                <a:lnTo>
                  <a:pt x="9141460" y="0"/>
                </a:lnTo>
                <a:close/>
              </a:path>
            </a:pathLst>
          </a:custGeom>
          <a:solidFill>
            <a:srgbClr val="00000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822959" y="4836159"/>
            <a:ext cx="546100" cy="205738"/>
          </a:xfrm>
          <a:prstGeom prst="rect">
            <a:avLst/>
          </a:prstGeom>
        </p:spPr>
      </p:pic>
      <p:sp>
        <p:nvSpPr>
          <p:cNvPr id="2" name="Holder 2"/>
          <p:cNvSpPr>
            <a:spLocks noGrp="1"/>
          </p:cNvSpPr>
          <p:nvPr>
            <p:ph type="title"/>
          </p:nvPr>
        </p:nvSpPr>
        <p:spPr/>
        <p:txBody>
          <a:bodyPr lIns="0" tIns="0" rIns="0" bIns="0"/>
          <a:lstStyle>
            <a:lvl1pPr>
              <a:defRPr sz="2700" b="1" i="0">
                <a:solidFill>
                  <a:srgbClr val="4280B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
        <p:nvSpPr>
          <p:cNvPr id="4" name="Holder 4"/>
          <p:cNvSpPr>
            <a:spLocks noGrp="1"/>
          </p:cNvSpPr>
          <p:nvPr>
            <p:ph type="dt" sz="half" idx="6"/>
          </p:nvPr>
        </p:nvSpPr>
        <p:spPr/>
        <p:txBody>
          <a:bodyPr lIns="0" tIns="0" rIns="0" bIns="0"/>
          <a:lstStyle>
            <a:lvl1pPr>
              <a:defRPr sz="800" b="0" i="0">
                <a:solidFill>
                  <a:srgbClr val="7EA9D0"/>
                </a:solidFill>
                <a:latin typeface="Calibri"/>
                <a:cs typeface="Calibri"/>
              </a:defRPr>
            </a:lvl1pPr>
          </a:lstStyle>
          <a:p>
            <a:pPr marL="12700">
              <a:lnSpc>
                <a:spcPts val="860"/>
              </a:lnSpc>
            </a:pPr>
            <a:r>
              <a:rPr spc="-10"/>
              <a:t>Take-All-</a:t>
            </a:r>
            <a:r>
              <a:t>Comers</a:t>
            </a:r>
            <a:r>
              <a:rPr spc="40"/>
              <a:t> </a:t>
            </a:r>
            <a:r>
              <a:rPr spc="-10"/>
              <a:t>Townhall</a:t>
            </a:r>
          </a:p>
        </p:txBody>
      </p:sp>
      <p:sp>
        <p:nvSpPr>
          <p:cNvPr id="5" name="Holder 5"/>
          <p:cNvSpPr>
            <a:spLocks noGrp="1"/>
          </p:cNvSpPr>
          <p:nvPr>
            <p:ph type="sldNum" sz="quarter" idx="7"/>
          </p:nvPr>
        </p:nvSpPr>
        <p:spPr/>
        <p:txBody>
          <a:bodyPr lIns="0" tIns="0" rIns="0" bIns="0"/>
          <a:lstStyle>
            <a:lvl1pPr>
              <a:defRPr sz="800" b="1" i="0">
                <a:solidFill>
                  <a:schemeClr val="tx1"/>
                </a:solidFill>
                <a:latin typeface="Calibri"/>
                <a:cs typeface="Calibri"/>
              </a:defRPr>
            </a:lvl1pPr>
          </a:lstStyle>
          <a:p>
            <a:pPr marL="88900">
              <a:lnSpc>
                <a:spcPts val="860"/>
              </a:lnSpc>
            </a:pPr>
            <a:fld id="{81D60167-4931-47E6-BA6A-407CBD079E47}" type="slidenum">
              <a:rPr dirty="0"/>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540" y="4734559"/>
            <a:ext cx="9141460" cy="408940"/>
          </a:xfrm>
          <a:custGeom>
            <a:avLst/>
            <a:gdLst/>
            <a:ahLst/>
            <a:cxnLst/>
            <a:rect l="l" t="t" r="r" b="b"/>
            <a:pathLst>
              <a:path w="9141460" h="408939">
                <a:moveTo>
                  <a:pt x="9141460" y="0"/>
                </a:moveTo>
                <a:lnTo>
                  <a:pt x="0" y="0"/>
                </a:lnTo>
                <a:lnTo>
                  <a:pt x="0" y="408939"/>
                </a:lnTo>
                <a:lnTo>
                  <a:pt x="9141460" y="408939"/>
                </a:lnTo>
                <a:lnTo>
                  <a:pt x="9141460" y="0"/>
                </a:lnTo>
                <a:close/>
              </a:path>
            </a:pathLst>
          </a:custGeom>
          <a:solidFill>
            <a:srgbClr val="00000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822959" y="4836159"/>
            <a:ext cx="546100" cy="205738"/>
          </a:xfrm>
          <a:prstGeom prst="rect">
            <a:avLst/>
          </a:prstGeom>
        </p:spPr>
      </p:pic>
      <p:sp>
        <p:nvSpPr>
          <p:cNvPr id="2" name="Holder 2"/>
          <p:cNvSpPr>
            <a:spLocks noGrp="1"/>
          </p:cNvSpPr>
          <p:nvPr>
            <p:ph type="ftr" sz="quarter" idx="5"/>
          </p:nvPr>
        </p:nvSpPr>
        <p:spPr/>
        <p:txBody>
          <a:bodyPr lIns="0" tIns="0" rIns="0" bIns="0"/>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
        <p:nvSpPr>
          <p:cNvPr id="3" name="Holder 3"/>
          <p:cNvSpPr>
            <a:spLocks noGrp="1"/>
          </p:cNvSpPr>
          <p:nvPr>
            <p:ph type="dt" sz="half" idx="6"/>
          </p:nvPr>
        </p:nvSpPr>
        <p:spPr/>
        <p:txBody>
          <a:bodyPr lIns="0" tIns="0" rIns="0" bIns="0"/>
          <a:lstStyle>
            <a:lvl1pPr>
              <a:defRPr sz="800" b="0" i="0">
                <a:solidFill>
                  <a:srgbClr val="7EA9D0"/>
                </a:solidFill>
                <a:latin typeface="Calibri"/>
                <a:cs typeface="Calibri"/>
              </a:defRPr>
            </a:lvl1pPr>
          </a:lstStyle>
          <a:p>
            <a:pPr marL="12700">
              <a:lnSpc>
                <a:spcPts val="860"/>
              </a:lnSpc>
            </a:pPr>
            <a:r>
              <a:rPr spc="-10"/>
              <a:t>Take-All-</a:t>
            </a:r>
            <a:r>
              <a:t>Comers</a:t>
            </a:r>
            <a:r>
              <a:rPr spc="40"/>
              <a:t> </a:t>
            </a:r>
            <a:r>
              <a:rPr spc="-10"/>
              <a:t>Townhall</a:t>
            </a:r>
          </a:p>
        </p:txBody>
      </p:sp>
      <p:sp>
        <p:nvSpPr>
          <p:cNvPr id="4" name="Holder 4"/>
          <p:cNvSpPr>
            <a:spLocks noGrp="1"/>
          </p:cNvSpPr>
          <p:nvPr>
            <p:ph type="sldNum" sz="quarter" idx="7"/>
          </p:nvPr>
        </p:nvSpPr>
        <p:spPr/>
        <p:txBody>
          <a:bodyPr lIns="0" tIns="0" rIns="0" bIns="0"/>
          <a:lstStyle>
            <a:lvl1pPr>
              <a:defRPr sz="800" b="1" i="0">
                <a:solidFill>
                  <a:schemeClr val="tx1"/>
                </a:solidFill>
                <a:latin typeface="Calibri"/>
                <a:cs typeface="Calibri"/>
              </a:defRPr>
            </a:lvl1pPr>
          </a:lstStyle>
          <a:p>
            <a:pPr marL="88900">
              <a:lnSpc>
                <a:spcPts val="860"/>
              </a:lnSpc>
            </a:pPr>
            <a:fld id="{81D60167-4931-47E6-BA6A-407CBD079E47}" type="slidenum">
              <a:rPr dirty="0"/>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arge area">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A83F4DD-93E1-0046-8766-87E833ED9AD7}"/>
              </a:ext>
            </a:extLst>
          </p:cNvPr>
          <p:cNvSpPr/>
          <p:nvPr userDrawn="1"/>
        </p:nvSpPr>
        <p:spPr>
          <a:xfrm>
            <a:off x="2383" y="4734370"/>
            <a:ext cx="9141619" cy="4091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Slide Number Placeholder 5">
            <a:extLst>
              <a:ext uri="{FF2B5EF4-FFF2-40B4-BE49-F238E27FC236}">
                <a16:creationId xmlns:a16="http://schemas.microsoft.com/office/drawing/2014/main" id="{8BA4CDEE-FA42-B648-BD2D-CEDD3AFA2086}"/>
              </a:ext>
            </a:extLst>
          </p:cNvPr>
          <p:cNvSpPr>
            <a:spLocks noGrp="1"/>
          </p:cNvSpPr>
          <p:nvPr>
            <p:ph type="sldNum" sz="quarter" idx="4"/>
          </p:nvPr>
        </p:nvSpPr>
        <p:spPr>
          <a:xfrm>
            <a:off x="7382741" y="4784829"/>
            <a:ext cx="984019" cy="273844"/>
          </a:xfrm>
          <a:prstGeom prst="rect">
            <a:avLst/>
          </a:prstGeom>
        </p:spPr>
        <p:txBody>
          <a:bodyPr vert="horz" lIns="0" tIns="0" rIns="0" bIns="0" rtlCol="0" anchor="b" anchorCtr="0"/>
          <a:lstStyle>
            <a:lvl1pPr algn="r">
              <a:defRPr sz="788">
                <a:solidFill>
                  <a:srgbClr val="FFFFFF"/>
                </a:solidFill>
              </a:defRPr>
            </a:lvl1pPr>
          </a:lstStyle>
          <a:p>
            <a:fld id="{0B07E68F-F95F-4766-AD73-8BA768EC99B8}" type="slidenum">
              <a:rPr lang="en-CA" smtClean="0"/>
              <a:t>‹#›</a:t>
            </a:fld>
            <a:endParaRPr lang="en-CA"/>
          </a:p>
        </p:txBody>
      </p:sp>
      <p:pic>
        <p:nvPicPr>
          <p:cNvPr id="15" name="Picture 14" descr="A picture containing text, clipart&#10;&#10;Description automatically generated">
            <a:extLst>
              <a:ext uri="{FF2B5EF4-FFF2-40B4-BE49-F238E27FC236}">
                <a16:creationId xmlns:a16="http://schemas.microsoft.com/office/drawing/2014/main" id="{549D7797-EEF2-D344-B8A3-AB6A680792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 y="4836918"/>
            <a:ext cx="546272" cy="204852"/>
          </a:xfrm>
          <a:prstGeom prst="rect">
            <a:avLst/>
          </a:prstGeom>
        </p:spPr>
      </p:pic>
      <p:sp>
        <p:nvSpPr>
          <p:cNvPr id="16" name="TextBox 15">
            <a:extLst>
              <a:ext uri="{FF2B5EF4-FFF2-40B4-BE49-F238E27FC236}">
                <a16:creationId xmlns:a16="http://schemas.microsoft.com/office/drawing/2014/main" id="{1AD375EF-BB34-AB49-8EF8-AD19F9447CAB}"/>
              </a:ext>
            </a:extLst>
          </p:cNvPr>
          <p:cNvSpPr txBox="1"/>
          <p:nvPr userDrawn="1"/>
        </p:nvSpPr>
        <p:spPr>
          <a:xfrm>
            <a:off x="1583868" y="4919610"/>
            <a:ext cx="4259992" cy="138499"/>
          </a:xfrm>
          <a:prstGeom prst="rect">
            <a:avLst/>
          </a:prstGeom>
          <a:noFill/>
        </p:spPr>
        <p:txBody>
          <a:bodyPr wrap="square" lIns="0" tIns="0" rIns="0" bIns="0" anchor="b" anchorCtr="0">
            <a:spAutoFit/>
          </a:bodyPr>
          <a:lstStyle/>
          <a:p>
            <a:pPr algn="l">
              <a:spcAft>
                <a:spcPts val="450"/>
              </a:spcAft>
            </a:pPr>
            <a:r>
              <a:rPr lang="en-US" sz="900">
                <a:solidFill>
                  <a:schemeClr val="bg1"/>
                </a:solidFill>
                <a:latin typeface="+mn-lt"/>
                <a:cs typeface="Arial"/>
              </a:rPr>
              <a:t>Registered Insurance Brokers of Ontario</a:t>
            </a:r>
            <a:endParaRPr lang="en-CA" sz="900">
              <a:solidFill>
                <a:schemeClr val="bg1"/>
              </a:solidFill>
              <a:latin typeface="+mn-lt"/>
              <a:cs typeface="Arial"/>
            </a:endParaRPr>
          </a:p>
        </p:txBody>
      </p:sp>
    </p:spTree>
    <p:extLst>
      <p:ext uri="{BB962C8B-B14F-4D97-AF65-F5344CB8AC3E}">
        <p14:creationId xmlns:p14="http://schemas.microsoft.com/office/powerpoint/2010/main" val="414851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86003D-C866-F664-5DDA-AE3153602467}"/>
              </a:ext>
            </a:extLst>
          </p:cNvPr>
          <p:cNvSpPr>
            <a:spLocks noGrp="1"/>
          </p:cNvSpPr>
          <p:nvPr>
            <p:ph type="sldNum" sz="quarter" idx="10"/>
          </p:nvPr>
        </p:nvSpPr>
        <p:spPr/>
        <p:txBody>
          <a:bodyPr/>
          <a:lstStyle/>
          <a:p>
            <a:fld id="{0B07E68F-F95F-4766-AD73-8BA768EC99B8}" type="slidenum">
              <a:rPr lang="en-CA" smtClean="0"/>
              <a:pPr/>
              <a:t>‹#›</a:t>
            </a:fld>
            <a:endParaRPr lang="en-CA"/>
          </a:p>
        </p:txBody>
      </p:sp>
    </p:spTree>
    <p:extLst>
      <p:ext uri="{BB962C8B-B14F-4D97-AF65-F5344CB8AC3E}">
        <p14:creationId xmlns:p14="http://schemas.microsoft.com/office/powerpoint/2010/main" val="425320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480721" y="4844840"/>
            <a:ext cx="5928644" cy="273844"/>
          </a:xfrm>
          <a:prstGeom prst="rect">
            <a:avLst/>
          </a:prstGeom>
        </p:spPr>
        <p:txBody>
          <a:bodyPr/>
          <a:lstStyle/>
          <a:p>
            <a:pPr algn="l"/>
            <a:r>
              <a:rPr lang="en-CA"/>
              <a:t>    </a:t>
            </a:r>
            <a:fld id="{0B07E68F-F95F-4766-AD73-8BA768EC99B8}" type="slidenum">
              <a:rPr lang="en-CA" smtClean="0"/>
              <a:pPr algn="l"/>
              <a:t>‹#›</a:t>
            </a:fld>
            <a:endParaRPr lang="en-CA"/>
          </a:p>
        </p:txBody>
      </p:sp>
      <p:sp>
        <p:nvSpPr>
          <p:cNvPr id="3" name="Content Placeholder 2">
            <a:extLst>
              <a:ext uri="{FF2B5EF4-FFF2-40B4-BE49-F238E27FC236}">
                <a16:creationId xmlns:a16="http://schemas.microsoft.com/office/drawing/2014/main" id="{42F94BBB-6119-4B11-AE08-E55425E8BCDB}"/>
              </a:ext>
            </a:extLst>
          </p:cNvPr>
          <p:cNvSpPr>
            <a:spLocks noGrp="1"/>
          </p:cNvSpPr>
          <p:nvPr>
            <p:ph sz="half" idx="1"/>
          </p:nvPr>
        </p:nvSpPr>
        <p:spPr>
          <a:xfrm>
            <a:off x="2480720" y="1693486"/>
            <a:ext cx="6215947" cy="3017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E27362CD-FC0E-482B-8A1C-CCA11F094CBA}"/>
              </a:ext>
            </a:extLst>
          </p:cNvPr>
          <p:cNvSpPr>
            <a:spLocks noGrp="1"/>
          </p:cNvSpPr>
          <p:nvPr>
            <p:ph type="title"/>
          </p:nvPr>
        </p:nvSpPr>
        <p:spPr>
          <a:xfrm>
            <a:off x="2480720" y="625924"/>
            <a:ext cx="6215947" cy="1073211"/>
          </a:xfrm>
          <a:prstGeom prst="rect">
            <a:avLst/>
          </a:prstGeom>
        </p:spPr>
        <p:txBody>
          <a:bodyPr/>
          <a:lstStyle>
            <a:lvl1pPr>
              <a:defRPr b="1" spc="0">
                <a:solidFill>
                  <a:srgbClr val="4280BB"/>
                </a:solidFill>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312754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22960" y="1384301"/>
            <a:ext cx="3703320" cy="3017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384303"/>
            <a:ext cx="3703320" cy="30175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22962" y="4844840"/>
            <a:ext cx="1854203" cy="273844"/>
          </a:xfrm>
          <a:prstGeom prst="rect">
            <a:avLst/>
          </a:prstGeom>
        </p:spPr>
        <p:txBody>
          <a:bodyPr/>
          <a:lstStyle/>
          <a:p>
            <a:endParaRPr lang="en-CA"/>
          </a:p>
        </p:txBody>
      </p:sp>
      <p:sp>
        <p:nvSpPr>
          <p:cNvPr id="6" name="Footer Placeholder 5"/>
          <p:cNvSpPr>
            <a:spLocks noGrp="1"/>
          </p:cNvSpPr>
          <p:nvPr>
            <p:ph type="ftr" sz="quarter" idx="11"/>
          </p:nvPr>
        </p:nvSpPr>
        <p:spPr>
          <a:xfrm>
            <a:off x="2764640" y="4844840"/>
            <a:ext cx="3617103" cy="273844"/>
          </a:xfrm>
          <a:prstGeom prst="rect">
            <a:avLst/>
          </a:prstGeom>
        </p:spPr>
        <p:txBody>
          <a:bodyPr/>
          <a:lstStyle/>
          <a:p>
            <a:r>
              <a:rPr lang="en-US">
                <a:solidFill>
                  <a:schemeClr val="bg1"/>
                </a:solidFill>
                <a:latin typeface="Arial"/>
                <a:cs typeface="Arial"/>
              </a:rPr>
              <a:t>Unfair or Deceptive Acts or Practices (fsrao.ca)</a:t>
            </a:r>
            <a:endParaRPr lang="en-CA">
              <a:solidFill>
                <a:schemeClr val="bg1"/>
              </a:solidFill>
              <a:latin typeface="Arial"/>
              <a:cs typeface="Arial"/>
            </a:endParaRPr>
          </a:p>
        </p:txBody>
      </p:sp>
      <p:sp>
        <p:nvSpPr>
          <p:cNvPr id="7" name="Slide Number Placeholder 6"/>
          <p:cNvSpPr>
            <a:spLocks noGrp="1"/>
          </p:cNvSpPr>
          <p:nvPr>
            <p:ph type="sldNum" sz="quarter" idx="12"/>
          </p:nvPr>
        </p:nvSpPr>
        <p:spPr>
          <a:xfrm>
            <a:off x="7425345" y="4844840"/>
            <a:ext cx="984019" cy="273844"/>
          </a:xfrm>
          <a:prstGeom prst="rect">
            <a:avLst/>
          </a:prstGeom>
        </p:spPr>
        <p:txBody>
          <a:bodyPr/>
          <a:lstStyle/>
          <a:p>
            <a:fld id="{0B07E68F-F95F-4766-AD73-8BA768EC99B8}" type="slidenum">
              <a:rPr lang="en-CA" smtClean="0"/>
              <a:t>‹#›</a:t>
            </a:fld>
            <a:endParaRPr lang="en-CA"/>
          </a:p>
        </p:txBody>
      </p:sp>
    </p:spTree>
    <p:extLst>
      <p:ext uri="{BB962C8B-B14F-4D97-AF65-F5344CB8AC3E}">
        <p14:creationId xmlns:p14="http://schemas.microsoft.com/office/powerpoint/2010/main" val="383499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22960" y="1384539"/>
            <a:ext cx="3703320" cy="552212"/>
          </a:xfrm>
          <a:prstGeom prst="rect">
            <a:avLst/>
          </a:prstGeo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384539"/>
            <a:ext cx="3703320" cy="552212"/>
          </a:xfrm>
          <a:prstGeom prst="rect">
            <a:avLst/>
          </a:prstGeo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545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16926" y="214953"/>
            <a:ext cx="6149833" cy="108806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22962" y="4844840"/>
            <a:ext cx="1854203" cy="273844"/>
          </a:xfrm>
          <a:prstGeom prst="rect">
            <a:avLst/>
          </a:prstGeom>
        </p:spPr>
        <p:txBody>
          <a:bodyPr/>
          <a:lstStyle/>
          <a:p>
            <a:endParaRPr lang="en-CA"/>
          </a:p>
        </p:txBody>
      </p:sp>
      <p:sp>
        <p:nvSpPr>
          <p:cNvPr id="4" name="Footer Placeholder 3"/>
          <p:cNvSpPr>
            <a:spLocks noGrp="1"/>
          </p:cNvSpPr>
          <p:nvPr>
            <p:ph type="ftr" sz="quarter" idx="11"/>
          </p:nvPr>
        </p:nvSpPr>
        <p:spPr>
          <a:xfrm>
            <a:off x="2764640" y="4844840"/>
            <a:ext cx="3617103" cy="273844"/>
          </a:xfrm>
          <a:prstGeom prst="rect">
            <a:avLst/>
          </a:prstGeom>
        </p:spPr>
        <p:txBody>
          <a:bodyPr/>
          <a:lstStyle/>
          <a:p>
            <a:r>
              <a:rPr lang="en-US">
                <a:solidFill>
                  <a:schemeClr val="bg1"/>
                </a:solidFill>
                <a:latin typeface="Arial"/>
                <a:cs typeface="Arial"/>
              </a:rPr>
              <a:t>Unfair or Deceptive Acts or Practices (fsrao.ca)</a:t>
            </a:r>
            <a:endParaRPr lang="en-CA">
              <a:solidFill>
                <a:schemeClr val="bg1"/>
              </a:solidFill>
              <a:latin typeface="Arial"/>
              <a:cs typeface="Arial"/>
            </a:endParaRPr>
          </a:p>
        </p:txBody>
      </p:sp>
      <p:sp>
        <p:nvSpPr>
          <p:cNvPr id="5" name="Slide Number Placeholder 4"/>
          <p:cNvSpPr>
            <a:spLocks noGrp="1"/>
          </p:cNvSpPr>
          <p:nvPr>
            <p:ph type="sldNum" sz="quarter" idx="12"/>
          </p:nvPr>
        </p:nvSpPr>
        <p:spPr>
          <a:xfrm>
            <a:off x="7425345" y="4844840"/>
            <a:ext cx="984019" cy="273844"/>
          </a:xfrm>
          <a:prstGeom prst="rect">
            <a:avLst/>
          </a:prstGeom>
        </p:spPr>
        <p:txBody>
          <a:bodyPr/>
          <a:lstStyle/>
          <a:p>
            <a:fld id="{0B07E68F-F95F-4766-AD73-8BA768EC99B8}" type="slidenum">
              <a:rPr lang="en-CA" smtClean="0"/>
              <a:t>‹#›</a:t>
            </a:fld>
            <a:endParaRPr lang="en-CA"/>
          </a:p>
        </p:txBody>
      </p:sp>
    </p:spTree>
    <p:extLst>
      <p:ext uri="{BB962C8B-B14F-4D97-AF65-F5344CB8AC3E}">
        <p14:creationId xmlns:p14="http://schemas.microsoft.com/office/powerpoint/2010/main" val="182759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425345" y="4844840"/>
            <a:ext cx="984019" cy="273844"/>
          </a:xfrm>
          <a:prstGeom prst="rect">
            <a:avLst/>
          </a:prstGeom>
        </p:spPr>
        <p:txBody>
          <a:bodyPr/>
          <a:lstStyle>
            <a:lvl1pPr>
              <a:defRPr>
                <a:solidFill>
                  <a:schemeClr val="tx2"/>
                </a:solidFill>
              </a:defRPr>
            </a:lvl1pPr>
          </a:lstStyle>
          <a:p>
            <a:fld id="{0B07E68F-F95F-4766-AD73-8BA768EC99B8}" type="slidenum">
              <a:rPr lang="en-CA" smtClean="0"/>
              <a:t>‹#›</a:t>
            </a:fld>
            <a:endParaRPr lang="en-CA"/>
          </a:p>
        </p:txBody>
      </p:sp>
      <p:pic>
        <p:nvPicPr>
          <p:cNvPr id="11" name="Picture 10" descr="Background pattern&#10;&#10;Description automatically generated">
            <a:extLst>
              <a:ext uri="{FF2B5EF4-FFF2-40B4-BE49-F238E27FC236}">
                <a16:creationId xmlns:a16="http://schemas.microsoft.com/office/drawing/2014/main" id="{5345CD1D-7C0D-9142-9F2E-53A3C558EA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511" t="13425" r="18793" b="13425"/>
          <a:stretch/>
        </p:blipFill>
        <p:spPr>
          <a:xfrm>
            <a:off x="0" y="0"/>
            <a:ext cx="1864895" cy="5143500"/>
          </a:xfrm>
          <a:prstGeom prst="rect">
            <a:avLst/>
          </a:prstGeom>
        </p:spPr>
      </p:pic>
      <p:sp>
        <p:nvSpPr>
          <p:cNvPr id="3" name="Holder 4">
            <a:extLst>
              <a:ext uri="{FF2B5EF4-FFF2-40B4-BE49-F238E27FC236}">
                <a16:creationId xmlns:a16="http://schemas.microsoft.com/office/drawing/2014/main" id="{82D5850C-C7C9-982D-82E5-92C0EA0D31B1}"/>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328926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3"/>
            <a:ext cx="7543800" cy="108806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22959" y="1384301"/>
            <a:ext cx="7543801" cy="3017520"/>
          </a:xfrm>
          <a:prstGeom prst="rect">
            <a:avLst/>
          </a:prstGeo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22962" y="4844840"/>
            <a:ext cx="1854203" cy="273844"/>
          </a:xfrm>
          <a:prstGeom prst="rect">
            <a:avLst/>
          </a:prstGeom>
        </p:spPr>
        <p:txBody>
          <a:bodyPr/>
          <a:lstStyle/>
          <a:p>
            <a:endParaRPr lang="en-CA"/>
          </a:p>
        </p:txBody>
      </p:sp>
      <p:sp>
        <p:nvSpPr>
          <p:cNvPr id="5" name="Footer Placeholder 4"/>
          <p:cNvSpPr>
            <a:spLocks noGrp="1"/>
          </p:cNvSpPr>
          <p:nvPr>
            <p:ph type="ftr" sz="quarter" idx="11"/>
          </p:nvPr>
        </p:nvSpPr>
        <p:spPr>
          <a:xfrm>
            <a:off x="2764640" y="4844840"/>
            <a:ext cx="3617103" cy="273844"/>
          </a:xfrm>
          <a:prstGeom prst="rect">
            <a:avLst/>
          </a:prstGeom>
        </p:spPr>
        <p:txBody>
          <a:bodyPr/>
          <a:lstStyle/>
          <a:p>
            <a:r>
              <a:rPr lang="en-US"/>
              <a:t>Unfair or Deceptive Acts or Practices (fsrao.ca)</a:t>
            </a:r>
            <a:endParaRPr lang="en-CA"/>
          </a:p>
        </p:txBody>
      </p:sp>
      <p:sp>
        <p:nvSpPr>
          <p:cNvPr id="6" name="Slide Number Placeholder 5"/>
          <p:cNvSpPr>
            <a:spLocks noGrp="1"/>
          </p:cNvSpPr>
          <p:nvPr>
            <p:ph type="sldNum" sz="quarter" idx="12"/>
          </p:nvPr>
        </p:nvSpPr>
        <p:spPr>
          <a:xfrm>
            <a:off x="7425345" y="4844840"/>
            <a:ext cx="984019" cy="273844"/>
          </a:xfrm>
          <a:prstGeom prst="rect">
            <a:avLst/>
          </a:prstGeom>
        </p:spPr>
        <p:txBody>
          <a:bodyPr/>
          <a:lstStyle/>
          <a:p>
            <a:fld id="{0B07E68F-F95F-4766-AD73-8BA768EC99B8}" type="slidenum">
              <a:rPr lang="en-CA" smtClean="0"/>
              <a:t>‹#›</a:t>
            </a:fld>
            <a:endParaRPr lang="en-CA"/>
          </a:p>
        </p:txBody>
      </p:sp>
    </p:spTree>
    <p:extLst>
      <p:ext uri="{BB962C8B-B14F-4D97-AF65-F5344CB8AC3E}">
        <p14:creationId xmlns:p14="http://schemas.microsoft.com/office/powerpoint/2010/main" val="307809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2FFD5B26-F4CC-334C-A40B-9A54D21A929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59511" t="13425" r="18793" b="13425"/>
          <a:stretch/>
        </p:blipFill>
        <p:spPr>
          <a:xfrm>
            <a:off x="0" y="0"/>
            <a:ext cx="1864895" cy="5143500"/>
          </a:xfrm>
          <a:prstGeom prst="rect">
            <a:avLst/>
          </a:prstGeom>
        </p:spPr>
      </p:pic>
      <p:sp>
        <p:nvSpPr>
          <p:cNvPr id="6" name="Slide Number Placeholder 5"/>
          <p:cNvSpPr>
            <a:spLocks noGrp="1"/>
          </p:cNvSpPr>
          <p:nvPr>
            <p:ph type="sldNum" sz="quarter" idx="4"/>
          </p:nvPr>
        </p:nvSpPr>
        <p:spPr>
          <a:xfrm>
            <a:off x="7748850" y="4776757"/>
            <a:ext cx="984019" cy="221755"/>
          </a:xfrm>
          <a:prstGeom prst="rect">
            <a:avLst/>
          </a:prstGeom>
        </p:spPr>
        <p:txBody>
          <a:bodyPr vert="horz" lIns="0" tIns="0" rIns="0" bIns="0" rtlCol="0" anchor="b" anchorCtr="0"/>
          <a:lstStyle>
            <a:lvl1pPr algn="r">
              <a:defRPr sz="788">
                <a:solidFill>
                  <a:schemeClr val="tx1"/>
                </a:solidFill>
              </a:defRPr>
            </a:lvl1pPr>
          </a:lstStyle>
          <a:p>
            <a:fld id="{0B07E68F-F95F-4766-AD73-8BA768EC99B8}" type="slidenum">
              <a:rPr lang="en-CA" smtClean="0"/>
              <a:pPr/>
              <a:t>‹#›</a:t>
            </a:fld>
            <a:endParaRPr lang="en-CA"/>
          </a:p>
        </p:txBody>
      </p:sp>
      <p:pic>
        <p:nvPicPr>
          <p:cNvPr id="17" name="Picture 16" descr="A picture containing text, clipart&#10;&#10;Description automatically generated">
            <a:extLst>
              <a:ext uri="{FF2B5EF4-FFF2-40B4-BE49-F238E27FC236}">
                <a16:creationId xmlns:a16="http://schemas.microsoft.com/office/drawing/2014/main" id="{1C1CD002-3E4C-564D-9A94-A09C6D29968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37272" y="758213"/>
            <a:ext cx="769424" cy="288534"/>
          </a:xfrm>
          <a:prstGeom prst="rect">
            <a:avLst/>
          </a:prstGeom>
        </p:spPr>
      </p:pic>
      <p:sp>
        <p:nvSpPr>
          <p:cNvPr id="18" name="TextBox 17">
            <a:extLst>
              <a:ext uri="{FF2B5EF4-FFF2-40B4-BE49-F238E27FC236}">
                <a16:creationId xmlns:a16="http://schemas.microsoft.com/office/drawing/2014/main" id="{A58E7D7A-3A0D-CE42-BB7D-71B2A7B77654}"/>
              </a:ext>
            </a:extLst>
          </p:cNvPr>
          <p:cNvSpPr txBox="1"/>
          <p:nvPr userDrawn="1"/>
        </p:nvSpPr>
        <p:spPr>
          <a:xfrm>
            <a:off x="637272" y="4613229"/>
            <a:ext cx="880076" cy="384721"/>
          </a:xfrm>
          <a:prstGeom prst="rect">
            <a:avLst/>
          </a:prstGeom>
          <a:noFill/>
        </p:spPr>
        <p:txBody>
          <a:bodyPr wrap="square" lIns="0" tIns="0" rIns="0" bIns="0" anchor="b" anchorCtr="0">
            <a:spAutoFit/>
          </a:bodyPr>
          <a:lstStyle/>
          <a:p>
            <a:pPr algn="l">
              <a:lnSpc>
                <a:spcPts val="980"/>
              </a:lnSpc>
              <a:spcAft>
                <a:spcPts val="450"/>
              </a:spcAft>
            </a:pPr>
            <a:r>
              <a:rPr lang="en-US" sz="900">
                <a:solidFill>
                  <a:schemeClr val="bg1"/>
                </a:solidFill>
                <a:latin typeface="+mn-lt"/>
                <a:cs typeface="Arial"/>
              </a:rPr>
              <a:t>Registered Insurance Brokers of Ontario</a:t>
            </a:r>
            <a:endParaRPr lang="en-CA" sz="900">
              <a:solidFill>
                <a:schemeClr val="bg1"/>
              </a:solidFill>
              <a:latin typeface="+mn-lt"/>
              <a:cs typeface="Arial"/>
            </a:endParaRPr>
          </a:p>
        </p:txBody>
      </p:sp>
    </p:spTree>
    <p:extLst>
      <p:ext uri="{BB962C8B-B14F-4D97-AF65-F5344CB8AC3E}">
        <p14:creationId xmlns:p14="http://schemas.microsoft.com/office/powerpoint/2010/main" val="2469356318"/>
      </p:ext>
    </p:extLst>
  </p:cSld>
  <p:clrMap bg1="lt1" tx1="dk1" bg2="lt2" tx2="dk2" accent1="accent1" accent2="accent2" accent3="accent3" accent4="accent4" accent5="accent5" accent6="accent6" hlink="hlink" folHlink="folHlink"/>
  <p:sldLayoutIdLst>
    <p:sldLayoutId id="2147483731" r:id="rId1"/>
    <p:sldLayoutId id="2147483742" r:id="rId2"/>
    <p:sldLayoutId id="2147483752" r:id="rId3"/>
    <p:sldLayoutId id="2147483732" r:id="rId4"/>
    <p:sldLayoutId id="2147483734" r:id="rId5"/>
    <p:sldLayoutId id="2147483735" r:id="rId6"/>
    <p:sldLayoutId id="2147483736" r:id="rId7"/>
    <p:sldLayoutId id="2147483738" r:id="rId8"/>
    <p:sldLayoutId id="2147483740" r:id="rId9"/>
  </p:sldLayoutIdLst>
  <p:hf hd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864358" cy="5143498"/>
          </a:xfrm>
          <a:prstGeom prst="rect">
            <a:avLst/>
          </a:prstGeom>
        </p:spPr>
      </p:pic>
      <p:pic>
        <p:nvPicPr>
          <p:cNvPr id="17" name="bg object 17"/>
          <p:cNvPicPr/>
          <p:nvPr/>
        </p:nvPicPr>
        <p:blipFill>
          <a:blip r:embed="rId8" cstate="print"/>
          <a:stretch>
            <a:fillRect/>
          </a:stretch>
        </p:blipFill>
        <p:spPr>
          <a:xfrm>
            <a:off x="637540" y="759459"/>
            <a:ext cx="769620" cy="287020"/>
          </a:xfrm>
          <a:prstGeom prst="rect">
            <a:avLst/>
          </a:prstGeom>
        </p:spPr>
      </p:pic>
      <p:sp>
        <p:nvSpPr>
          <p:cNvPr id="2" name="Holder 2"/>
          <p:cNvSpPr>
            <a:spLocks noGrp="1"/>
          </p:cNvSpPr>
          <p:nvPr>
            <p:ph type="title"/>
          </p:nvPr>
        </p:nvSpPr>
        <p:spPr>
          <a:xfrm>
            <a:off x="2121535" y="268922"/>
            <a:ext cx="6174740" cy="930275"/>
          </a:xfrm>
          <a:prstGeom prst="rect">
            <a:avLst/>
          </a:prstGeom>
        </p:spPr>
        <p:txBody>
          <a:bodyPr wrap="square" lIns="0" tIns="0" rIns="0" bIns="0">
            <a:spAutoFit/>
          </a:bodyPr>
          <a:lstStyle>
            <a:lvl1pPr>
              <a:defRPr sz="2700" b="1" i="0">
                <a:solidFill>
                  <a:srgbClr val="4280BA"/>
                </a:solidFill>
                <a:latin typeface="Calibri"/>
                <a:cs typeface="Calibri"/>
              </a:defRPr>
            </a:lvl1pPr>
          </a:lstStyle>
          <a:p>
            <a:endParaRPr/>
          </a:p>
        </p:txBody>
      </p:sp>
      <p:sp>
        <p:nvSpPr>
          <p:cNvPr id="3" name="Holder 3"/>
          <p:cNvSpPr>
            <a:spLocks noGrp="1"/>
          </p:cNvSpPr>
          <p:nvPr>
            <p:ph type="body" idx="1"/>
          </p:nvPr>
        </p:nvSpPr>
        <p:spPr>
          <a:xfrm>
            <a:off x="2543810" y="1142365"/>
            <a:ext cx="5896609" cy="3517265"/>
          </a:xfrm>
          <a:prstGeom prst="rect">
            <a:avLst/>
          </a:prstGeom>
        </p:spPr>
        <p:txBody>
          <a:bodyPr wrap="square" lIns="0" tIns="0" rIns="0" bIns="0">
            <a:spAutoFit/>
          </a:bodyPr>
          <a:lstStyle>
            <a:lvl1pPr>
              <a:defRPr sz="1400" b="0" i="0">
                <a:solidFill>
                  <a:srgbClr val="4280BA"/>
                </a:solidFill>
                <a:latin typeface="Calibri"/>
                <a:cs typeface="Calibri"/>
              </a:defRPr>
            </a:lvl1pPr>
          </a:lstStyle>
          <a:p>
            <a:endParaRPr/>
          </a:p>
        </p:txBody>
      </p:sp>
      <p:sp>
        <p:nvSpPr>
          <p:cNvPr id="4" name="Holder 4"/>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
        <p:nvSpPr>
          <p:cNvPr id="5" name="Holder 5"/>
          <p:cNvSpPr>
            <a:spLocks noGrp="1"/>
          </p:cNvSpPr>
          <p:nvPr>
            <p:ph type="dt" sz="half" idx="6"/>
          </p:nvPr>
        </p:nvSpPr>
        <p:spPr>
          <a:xfrm>
            <a:off x="7329805" y="4883546"/>
            <a:ext cx="1104900" cy="127635"/>
          </a:xfrm>
          <a:prstGeom prst="rect">
            <a:avLst/>
          </a:prstGeom>
        </p:spPr>
        <p:txBody>
          <a:bodyPr wrap="square" lIns="0" tIns="0" rIns="0" bIns="0">
            <a:spAutoFit/>
          </a:bodyPr>
          <a:lstStyle>
            <a:lvl1pPr>
              <a:defRPr sz="800" b="0" i="0">
                <a:solidFill>
                  <a:srgbClr val="7EA9D0"/>
                </a:solidFill>
                <a:latin typeface="Calibri"/>
                <a:cs typeface="Calibri"/>
              </a:defRPr>
            </a:lvl1pPr>
          </a:lstStyle>
          <a:p>
            <a:pPr marL="12700">
              <a:lnSpc>
                <a:spcPts val="860"/>
              </a:lnSpc>
            </a:pPr>
            <a:r>
              <a:rPr spc="-10"/>
              <a:t>Take-All-</a:t>
            </a:r>
            <a:r>
              <a:t>Comers</a:t>
            </a:r>
            <a:r>
              <a:rPr spc="40"/>
              <a:t> </a:t>
            </a:r>
            <a:r>
              <a:rPr spc="-10"/>
              <a:t>Townhall</a:t>
            </a:r>
          </a:p>
        </p:txBody>
      </p:sp>
      <p:sp>
        <p:nvSpPr>
          <p:cNvPr id="6" name="Holder 6"/>
          <p:cNvSpPr>
            <a:spLocks noGrp="1"/>
          </p:cNvSpPr>
          <p:nvPr>
            <p:ph type="sldNum" sz="quarter" idx="7"/>
          </p:nvPr>
        </p:nvSpPr>
        <p:spPr>
          <a:xfrm>
            <a:off x="8544559" y="4884102"/>
            <a:ext cx="191770" cy="127000"/>
          </a:xfrm>
          <a:prstGeom prst="rect">
            <a:avLst/>
          </a:prstGeom>
        </p:spPr>
        <p:txBody>
          <a:bodyPr wrap="square" lIns="0" tIns="0" rIns="0" bIns="0">
            <a:spAutoFit/>
          </a:bodyPr>
          <a:lstStyle>
            <a:lvl1pPr>
              <a:defRPr sz="800" b="1" i="0">
                <a:solidFill>
                  <a:schemeClr val="tx1"/>
                </a:solidFill>
                <a:latin typeface="Calibri"/>
                <a:cs typeface="Calibri"/>
              </a:defRPr>
            </a:lvl1pPr>
          </a:lstStyle>
          <a:p>
            <a:pPr marL="88900">
              <a:lnSpc>
                <a:spcPts val="860"/>
              </a:lnSpc>
            </a:pPr>
            <a:fld id="{81D60167-4931-47E6-BA6A-407CBD079E47}" type="slidenum">
              <a:rPr dirty="0"/>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fsrao.ca/media/23566/download"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hyperlink" Target="https://www.fsrao.ca/submit-complaint-fsra"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www.fsrao.ca/submit-complaint-fsra" TargetMode="External"/><Relationship Id="rId2" Type="http://schemas.openxmlformats.org/officeDocument/2006/relationships/hyperlink" Target="https://www.fsrao.ca/contact-us" TargetMode="External"/><Relationship Id="rId1" Type="http://schemas.openxmlformats.org/officeDocument/2006/relationships/slideLayout" Target="../slideLayouts/slideLayout11.xml"/><Relationship Id="rId4" Type="http://schemas.openxmlformats.org/officeDocument/2006/relationships/hyperlink" Target="https://cac-word-edit.officeapps.live.com/we/confidential%20basis,%20with%20information%20related%20to%20Misconduc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microsoft.com/office/2018/10/relationships/comments" Target="../comments/modernComment_390_61B7467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licensingcomplaintofficers.fsco.gov.on.ca/ComplaintsOfficerListing/eng/leDefault.aspx" TargetMode="External"/><Relationship Id="rId2" Type="http://schemas.microsoft.com/office/2018/10/relationships/comments" Target="../comments/modernComment_38D_4A7E5FFD.xml"/><Relationship Id="rId1" Type="http://schemas.openxmlformats.org/officeDocument/2006/relationships/slideLayout" Target="../slideLayouts/slideLayout11.xml"/><Relationship Id="rId4" Type="http://schemas.openxmlformats.org/officeDocument/2006/relationships/hyperlink" Target="https://www.fsrao.ca/consumers/health-service-providers/file-complaint-against-service-provider-or-insurance-company#:~:text=If%20your%20complaint%20is%20not%20resolved%20then%20file,amount%20of%20accident%20benefits%2Ftreatment%20you%20receive%20under%20SABS." TargetMode="External"/></Relationships>
</file>

<file path=ppt/slides/_rels/slide39.xml.rels><?xml version="1.0" encoding="UTF-8" standalone="yes"?>
<Relationships xmlns="http://schemas.openxmlformats.org/package/2006/relationships"><Relationship Id="rId2" Type="http://schemas.microsoft.com/office/2018/10/relationships/comments" Target="../comments/modernComment_38C_9A8575A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microsoft.com/office/2018/10/relationships/comments" Target="../comments/modernComment_38B_6E3EC91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hyperlink" Target="https://www.ribo.com/wp-content/uploads/2022/04/RIBO_Conduct_Sheet_040622-guidance.pdf" TargetMode="External"/><Relationship Id="rId3" Type="http://schemas.openxmlformats.org/officeDocument/2006/relationships/hyperlink" Target="https://www.ribo.com/cisro-conduct-guidance/" TargetMode="External"/><Relationship Id="rId7" Type="http://schemas.openxmlformats.org/officeDocument/2006/relationships/hyperlink" Target="https://www.cisro-ocra.com/Documents/View/2402#:~:text=The%20CISRO%20Principles%20of%20Conduct%20for%20Intermediaries%20%28the,conduct%20expectations%20for%20the%20fair%20treatment%20of%20Customers." TargetMode="External"/><Relationship Id="rId2" Type="http://schemas.microsoft.com/office/2018/10/relationships/comments" Target="../comments/modernComment_3AF_280845CD.xml"/><Relationship Id="rId1" Type="http://schemas.openxmlformats.org/officeDocument/2006/relationships/slideLayout" Target="../slideLayouts/slideLayout11.xml"/><Relationship Id="rId6" Type="http://schemas.openxmlformats.org/officeDocument/2006/relationships/hyperlink" Target="https://www.ribo.com/wp-content/uploads/2022/04/RIBO_Conduct_Sheet_040622-fact_sheet.pdf" TargetMode="External"/><Relationship Id="rId5" Type="http://schemas.openxmlformats.org/officeDocument/2006/relationships/hyperlink" Target="https://www.ribo.com/wp-content/uploads/2022/01/Code-of-Conduct_February2019.pdf" TargetMode="External"/><Relationship Id="rId4" Type="http://schemas.openxmlformats.org/officeDocument/2006/relationships/hyperlink" Target="https://www.ribo.com/wp-content/uploads/2023/07/RIBO_Unlicenced_Insurance_0414_2023_FNL.pdf"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microsoft.com/office/2018/10/relationships/comments" Target="../comments/modernComment_3AD_22B05D6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microsoft.com/office/2018/10/relationships/comments" Target="../comments/modernComment_3AC_F82AF640.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fsrao.ca/media/23106/download"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60ECDB22-2101-9B4D-92BC-5CD28A0FA17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C6E1795-C0AA-480F-AE68-0ED3EAA9F427}"/>
              </a:ext>
            </a:extLst>
          </p:cNvPr>
          <p:cNvSpPr>
            <a:spLocks noGrp="1"/>
          </p:cNvSpPr>
          <p:nvPr>
            <p:ph type="ctrTitle"/>
          </p:nvPr>
        </p:nvSpPr>
        <p:spPr>
          <a:xfrm>
            <a:off x="756457" y="2485575"/>
            <a:ext cx="7897091" cy="1051490"/>
          </a:xfrm>
        </p:spPr>
        <p:txBody>
          <a:bodyPr lIns="0" tIns="0" rIns="0" bIns="0" anchor="t" anchorCtr="0">
            <a:noAutofit/>
          </a:bodyPr>
          <a:lstStyle/>
          <a:p>
            <a:r>
              <a:rPr lang="en-US" sz="3000" spc="0">
                <a:solidFill>
                  <a:schemeClr val="bg1"/>
                </a:solidFill>
                <a:latin typeface="+mn-lt"/>
              </a:rPr>
              <a:t>All Broker Town Hall</a:t>
            </a:r>
            <a:br>
              <a:rPr lang="en-US" sz="3000" spc="0">
                <a:solidFill>
                  <a:schemeClr val="bg1"/>
                </a:solidFill>
                <a:latin typeface="+mn-lt"/>
                <a:cs typeface="Calibri"/>
              </a:rPr>
            </a:br>
            <a:r>
              <a:rPr lang="en-US" sz="3000" spc="0">
                <a:solidFill>
                  <a:schemeClr val="bg1"/>
                </a:solidFill>
                <a:latin typeface="+mn-lt"/>
                <a:cs typeface="Calibri"/>
              </a:rPr>
              <a:t>Take-All-Comers Rule</a:t>
            </a:r>
            <a:br>
              <a:rPr lang="en-US" sz="3000" spc="0">
                <a:solidFill>
                  <a:schemeClr val="bg1"/>
                </a:solidFill>
                <a:latin typeface="+mn-lt"/>
              </a:rPr>
            </a:br>
            <a:br>
              <a:rPr lang="en-US" sz="3000" spc="0">
                <a:latin typeface="+mn-lt"/>
              </a:rPr>
            </a:br>
            <a:endParaRPr lang="en-CA" sz="3000">
              <a:solidFill>
                <a:schemeClr val="bg1"/>
              </a:solidFill>
              <a:latin typeface="+mn-lt"/>
            </a:endParaRPr>
          </a:p>
        </p:txBody>
      </p:sp>
      <p:sp>
        <p:nvSpPr>
          <p:cNvPr id="15" name="Subtitle 14">
            <a:extLst>
              <a:ext uri="{FF2B5EF4-FFF2-40B4-BE49-F238E27FC236}">
                <a16:creationId xmlns:a16="http://schemas.microsoft.com/office/drawing/2014/main" id="{ED784626-F319-407D-84C3-559A10ABCD69}"/>
              </a:ext>
            </a:extLst>
          </p:cNvPr>
          <p:cNvSpPr>
            <a:spLocks noGrp="1"/>
          </p:cNvSpPr>
          <p:nvPr>
            <p:ph type="subTitle" idx="1"/>
          </p:nvPr>
        </p:nvSpPr>
        <p:spPr>
          <a:xfrm>
            <a:off x="785553" y="3851795"/>
            <a:ext cx="2872740" cy="325658"/>
          </a:xfrm>
        </p:spPr>
        <p:txBody>
          <a:bodyPr lIns="0" tIns="0" rIns="0" bIns="0" anchor="t" anchorCtr="0">
            <a:normAutofit/>
          </a:bodyPr>
          <a:lstStyle/>
          <a:p>
            <a:r>
              <a:rPr lang="en-CA" sz="1400" cap="none" spc="0">
                <a:solidFill>
                  <a:schemeClr val="bg1"/>
                </a:solidFill>
              </a:rPr>
              <a:t>September 18, 2023</a:t>
            </a:r>
          </a:p>
        </p:txBody>
      </p:sp>
      <p:pic>
        <p:nvPicPr>
          <p:cNvPr id="14" name="Picture 13" descr="A picture containing text, clipart&#10;&#10;Description automatically generated">
            <a:extLst>
              <a:ext uri="{FF2B5EF4-FFF2-40B4-BE49-F238E27FC236}">
                <a16:creationId xmlns:a16="http://schemas.microsoft.com/office/drawing/2014/main" id="{B96B56F7-8FA8-FC44-9744-F460E3B3B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 y="599616"/>
            <a:ext cx="3398520" cy="1699260"/>
          </a:xfrm>
          <a:prstGeom prst="rect">
            <a:avLst/>
          </a:prstGeom>
        </p:spPr>
      </p:pic>
      <p:sp>
        <p:nvSpPr>
          <p:cNvPr id="3" name="Slide Number Placeholder 2">
            <a:extLst>
              <a:ext uri="{FF2B5EF4-FFF2-40B4-BE49-F238E27FC236}">
                <a16:creationId xmlns:a16="http://schemas.microsoft.com/office/drawing/2014/main" id="{8A13C9C0-D834-6245-61F4-FCD8CD81D34D}"/>
              </a:ext>
            </a:extLst>
          </p:cNvPr>
          <p:cNvSpPr>
            <a:spLocks noGrp="1"/>
          </p:cNvSpPr>
          <p:nvPr>
            <p:ph type="sldNum" sz="quarter" idx="4"/>
          </p:nvPr>
        </p:nvSpPr>
        <p:spPr/>
        <p:txBody>
          <a:bodyPr/>
          <a:lstStyle/>
          <a:p>
            <a:fld id="{0B07E68F-F95F-4766-AD73-8BA768EC99B8}" type="slidenum">
              <a:rPr lang="en-CA" smtClean="0"/>
              <a:t>1</a:t>
            </a:fld>
            <a:endParaRPr lang="en-CA"/>
          </a:p>
        </p:txBody>
      </p:sp>
    </p:spTree>
    <p:extLst>
      <p:ext uri="{BB962C8B-B14F-4D97-AF65-F5344CB8AC3E}">
        <p14:creationId xmlns:p14="http://schemas.microsoft.com/office/powerpoint/2010/main" val="107938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4E8710-77FF-9479-4328-0B639844D8C7}"/>
              </a:ext>
            </a:extLst>
          </p:cNvPr>
          <p:cNvSpPr>
            <a:spLocks noGrp="1"/>
          </p:cNvSpPr>
          <p:nvPr>
            <p:ph type="sldNum" sz="quarter" idx="12"/>
          </p:nvPr>
        </p:nvSpPr>
        <p:spPr/>
        <p:txBody>
          <a:bodyPr/>
          <a:lstStyle/>
          <a:p>
            <a:fld id="{0B07E68F-F95F-4766-AD73-8BA768EC99B8}" type="slidenum">
              <a:rPr lang="en-CA" smtClean="0"/>
              <a:t>10</a:t>
            </a:fld>
            <a:endParaRPr lang="en-CA"/>
          </a:p>
        </p:txBody>
      </p:sp>
      <p:sp>
        <p:nvSpPr>
          <p:cNvPr id="3" name="Content Placeholder 2">
            <a:extLst>
              <a:ext uri="{FF2B5EF4-FFF2-40B4-BE49-F238E27FC236}">
                <a16:creationId xmlns:a16="http://schemas.microsoft.com/office/drawing/2014/main" id="{BF64053D-06EF-E775-2707-954BF3CC6E6D}"/>
              </a:ext>
            </a:extLst>
          </p:cNvPr>
          <p:cNvSpPr>
            <a:spLocks noGrp="1"/>
          </p:cNvSpPr>
          <p:nvPr>
            <p:ph sz="half" idx="1"/>
          </p:nvPr>
        </p:nvSpPr>
        <p:spPr>
          <a:xfrm>
            <a:off x="2480720" y="1248310"/>
            <a:ext cx="5928645" cy="2675508"/>
          </a:xfrm>
        </p:spPr>
        <p:txBody>
          <a:bodyPr lIns="91440" tIns="45720" rIns="91440" bIns="45720" anchor="t"/>
          <a:lstStyle/>
          <a:p>
            <a:pPr marL="216000" lvl="1" indent="-216000">
              <a:lnSpc>
                <a:spcPct val="100000"/>
              </a:lnSpc>
              <a:spcBef>
                <a:spcPts val="0"/>
              </a:spcBef>
              <a:spcAft>
                <a:spcPts val="600"/>
              </a:spcAft>
              <a:buClrTx/>
              <a:buFont typeface="Arial" panose="020B0604020202020204" pitchFamily="34" charset="0"/>
              <a:buChar char="•"/>
            </a:pPr>
            <a:r>
              <a:rPr lang="en-US" sz="1800">
                <a:solidFill>
                  <a:schemeClr val="tx1"/>
                </a:solidFill>
              </a:rPr>
              <a:t>Unfair discrimination.</a:t>
            </a:r>
          </a:p>
          <a:p>
            <a:pPr marL="216000" lvl="1" indent="-216000">
              <a:lnSpc>
                <a:spcPct val="100000"/>
              </a:lnSpc>
              <a:spcBef>
                <a:spcPts val="0"/>
              </a:spcBef>
              <a:spcAft>
                <a:spcPts val="600"/>
              </a:spcAft>
              <a:buClrTx/>
              <a:buFont typeface="Arial" panose="020B0604020202020204" pitchFamily="34" charset="0"/>
              <a:buChar char="•"/>
            </a:pPr>
            <a:r>
              <a:rPr lang="en-US" sz="1800" spc="-20">
                <a:solidFill>
                  <a:schemeClr val="tx1"/>
                </a:solidFill>
              </a:rPr>
              <a:t>Misrepresentation: of information, promotional materials, </a:t>
            </a:r>
            <a:br>
              <a:rPr lang="en-US" sz="1800" spc="-20">
                <a:solidFill>
                  <a:schemeClr val="tx1"/>
                </a:solidFill>
              </a:rPr>
            </a:br>
            <a:r>
              <a:rPr lang="en-US" sz="1800" spc="-20">
                <a:solidFill>
                  <a:schemeClr val="tx1"/>
                </a:solidFill>
              </a:rPr>
              <a:t>advice (emails, websites etc.), a reasonable person would consider inaccurate/ misleading (Example: terms/ benefits/ advantages of contract, charging a fee other than amount in the contract).</a:t>
            </a:r>
          </a:p>
        </p:txBody>
      </p:sp>
      <p:sp>
        <p:nvSpPr>
          <p:cNvPr id="6" name="Title 5">
            <a:extLst>
              <a:ext uri="{FF2B5EF4-FFF2-40B4-BE49-F238E27FC236}">
                <a16:creationId xmlns:a16="http://schemas.microsoft.com/office/drawing/2014/main" id="{5576F75A-E4FA-1758-FC0F-AF9F3BF762C3}"/>
              </a:ext>
            </a:extLst>
          </p:cNvPr>
          <p:cNvSpPr>
            <a:spLocks noGrp="1"/>
          </p:cNvSpPr>
          <p:nvPr>
            <p:ph type="title"/>
          </p:nvPr>
        </p:nvSpPr>
        <p:spPr>
          <a:xfrm>
            <a:off x="2480720" y="625925"/>
            <a:ext cx="6215947" cy="622386"/>
          </a:xfrm>
        </p:spPr>
        <p:txBody>
          <a:bodyPr/>
          <a:lstStyle/>
          <a:p>
            <a:r>
              <a:rPr lang="en-US" sz="3600" b="1" spc="-50">
                <a:latin typeface="+mn-lt"/>
                <a:ea typeface="+mj-ea"/>
                <a:cs typeface="+mj-cs"/>
              </a:rPr>
              <a:t>TAC Rule: Relevant Statutes </a:t>
            </a:r>
            <a:endParaRPr lang="en-US"/>
          </a:p>
        </p:txBody>
      </p:sp>
    </p:spTree>
    <p:extLst>
      <p:ext uri="{BB962C8B-B14F-4D97-AF65-F5344CB8AC3E}">
        <p14:creationId xmlns:p14="http://schemas.microsoft.com/office/powerpoint/2010/main" val="275551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E60C4-7FD7-A551-B817-A9FDDC25AAC5}"/>
              </a:ext>
            </a:extLst>
          </p:cNvPr>
          <p:cNvSpPr>
            <a:spLocks noGrp="1"/>
          </p:cNvSpPr>
          <p:nvPr>
            <p:ph type="sldNum" sz="quarter" idx="12"/>
          </p:nvPr>
        </p:nvSpPr>
        <p:spPr>
          <a:xfrm>
            <a:off x="2768023" y="4517576"/>
            <a:ext cx="5641342" cy="601108"/>
          </a:xfrm>
        </p:spPr>
        <p:txBody>
          <a:bodyPr/>
          <a:lstStyle/>
          <a:p>
            <a:pPr marL="132715" indent="-457200" algn="l"/>
            <a:endParaRPr lang="en-CA" sz="750">
              <a:cs typeface="Calibri" panose="020F0502020204030204"/>
            </a:endParaRPr>
          </a:p>
          <a:p>
            <a:pPr marL="132715" indent="-457200" algn="l"/>
            <a:endParaRPr lang="en-CA" sz="750">
              <a:cs typeface="Calibri" panose="020F0502020204030204"/>
            </a:endParaRPr>
          </a:p>
          <a:p>
            <a:pPr algn="l"/>
            <a:endParaRPr lang="en-CA" sz="750"/>
          </a:p>
          <a:p>
            <a:r>
              <a:rPr lang="en-CA" sz="750"/>
              <a:t>12</a:t>
            </a:r>
            <a:endParaRPr lang="en-CA" sz="750">
              <a:cs typeface="Calibri"/>
            </a:endParaRPr>
          </a:p>
        </p:txBody>
      </p:sp>
      <p:sp>
        <p:nvSpPr>
          <p:cNvPr id="3" name="Content Placeholder 2">
            <a:extLst>
              <a:ext uri="{FF2B5EF4-FFF2-40B4-BE49-F238E27FC236}">
                <a16:creationId xmlns:a16="http://schemas.microsoft.com/office/drawing/2014/main" id="{71774031-27F2-9E22-3806-9DD0F83A3909}"/>
              </a:ext>
            </a:extLst>
          </p:cNvPr>
          <p:cNvSpPr>
            <a:spLocks noGrp="1"/>
          </p:cNvSpPr>
          <p:nvPr>
            <p:ph sz="half" idx="1"/>
          </p:nvPr>
        </p:nvSpPr>
        <p:spPr>
          <a:xfrm>
            <a:off x="2480720" y="1505164"/>
            <a:ext cx="6215947" cy="2293113"/>
          </a:xfrm>
        </p:spPr>
        <p:txBody>
          <a:bodyPr lIns="91440" tIns="45720" rIns="91440" bIns="45720" anchor="t"/>
          <a:lstStyle/>
          <a:p>
            <a:pPr marL="216000" indent="-216000">
              <a:buClrTx/>
              <a:buFont typeface="Arial" panose="020B0604020202020204" pitchFamily="34" charset="0"/>
              <a:buChar char="•"/>
            </a:pPr>
            <a:r>
              <a:rPr lang="en-US" sz="1800" b="1" kern="0">
                <a:solidFill>
                  <a:srgbClr val="030303"/>
                </a:solidFill>
                <a:latin typeface="Calibri" panose="020F0502020204030204" pitchFamily="34" charset="0"/>
                <a:ea typeface="Times New Roman" panose="02020603050405020304" pitchFamily="18" charset="0"/>
                <a:cs typeface="Calibri" panose="020F0502020204030204" pitchFamily="34" charset="0"/>
              </a:rPr>
              <a:t>Who does it apply to: </a:t>
            </a:r>
            <a:r>
              <a:rPr lang="en-US" sz="1800" kern="0">
                <a:solidFill>
                  <a:srgbClr val="030303"/>
                </a:solidFill>
                <a:effectLst/>
                <a:latin typeface="Calibri" panose="020F0502020204030204" pitchFamily="34" charset="0"/>
                <a:ea typeface="Times New Roman" panose="02020603050405020304" pitchFamily="18" charset="0"/>
                <a:cs typeface="Calibri" panose="020F0502020204030204" pitchFamily="34" charset="0"/>
              </a:rPr>
              <a:t>Ontario licensed insurers, agents and brokers who write, sell, or deal with automobile insurance in Ontario.</a:t>
            </a:r>
          </a:p>
          <a:p>
            <a:pPr marL="216000" indent="-216000">
              <a:buClrTx/>
              <a:buFont typeface="Arial" panose="020B0604020202020204" pitchFamily="34" charset="0"/>
              <a:buChar char="•"/>
            </a:pPr>
            <a:r>
              <a:rPr lang="en-US" sz="1800" b="1" kern="0">
                <a:solidFill>
                  <a:srgbClr val="030303"/>
                </a:solidFill>
                <a:latin typeface="Calibri" panose="020F0502020204030204" pitchFamily="34" charset="0"/>
                <a:ea typeface="Times New Roman" panose="02020603050405020304" pitchFamily="18" charset="0"/>
                <a:cs typeface="Calibri" panose="020F0502020204030204" pitchFamily="34" charset="0"/>
              </a:rPr>
              <a:t>What does it apply to: </a:t>
            </a:r>
            <a:r>
              <a:rPr lang="en-US" sz="1800" kern="0">
                <a:solidFill>
                  <a:srgbClr val="030303"/>
                </a:solidFill>
                <a:latin typeface="Calibri" panose="020F0502020204030204" pitchFamily="34" charset="0"/>
                <a:ea typeface="Times New Roman" panose="02020603050405020304" pitchFamily="18" charset="0"/>
                <a:cs typeface="Calibri" panose="020F0502020204030204" pitchFamily="34" charset="0"/>
              </a:rPr>
              <a:t>P</a:t>
            </a:r>
            <a:r>
              <a:rPr lang="en-US" sz="1800" kern="0">
                <a:solidFill>
                  <a:srgbClr val="030303"/>
                </a:solidFill>
                <a:effectLst/>
                <a:latin typeface="Calibri" panose="020F0502020204030204" pitchFamily="34" charset="0"/>
                <a:ea typeface="Times New Roman" panose="02020603050405020304" pitchFamily="18" charset="0"/>
                <a:cs typeface="Calibri" panose="020F0502020204030204" pitchFamily="34" charset="0"/>
              </a:rPr>
              <a:t>rivate passenger (“</a:t>
            </a:r>
            <a:r>
              <a:rPr lang="en-US" sz="1800" b="1" kern="0">
                <a:solidFill>
                  <a:srgbClr val="030303"/>
                </a:solidFill>
                <a:effectLst/>
                <a:latin typeface="Calibri" panose="020F0502020204030204" pitchFamily="34" charset="0"/>
                <a:ea typeface="Times New Roman" panose="02020603050405020304" pitchFamily="18" charset="0"/>
                <a:cs typeface="Calibri" panose="020F0502020204030204" pitchFamily="34" charset="0"/>
              </a:rPr>
              <a:t>PPA</a:t>
            </a:r>
            <a:r>
              <a:rPr lang="en-US" sz="1800" kern="0">
                <a:solidFill>
                  <a:srgbClr val="030303"/>
                </a:solidFill>
                <a:effectLst/>
                <a:latin typeface="Calibri" panose="020F0502020204030204" pitchFamily="34" charset="0"/>
                <a:ea typeface="Times New Roman" panose="02020603050405020304" pitchFamily="18" charset="0"/>
                <a:cs typeface="Calibri" panose="020F0502020204030204" pitchFamily="34" charset="0"/>
              </a:rPr>
              <a:t>”) and non-private passenger (“</a:t>
            </a:r>
            <a:r>
              <a:rPr lang="en-US" sz="1800" b="1" kern="0">
                <a:solidFill>
                  <a:srgbClr val="030303"/>
                </a:solidFill>
                <a:effectLst/>
                <a:latin typeface="Calibri" panose="020F0502020204030204" pitchFamily="34" charset="0"/>
                <a:ea typeface="Times New Roman" panose="02020603050405020304" pitchFamily="18" charset="0"/>
                <a:cs typeface="Calibri" panose="020F0502020204030204" pitchFamily="34" charset="0"/>
              </a:rPr>
              <a:t>Non-PPA</a:t>
            </a:r>
            <a:r>
              <a:rPr lang="en-US" sz="1800" kern="0">
                <a:solidFill>
                  <a:srgbClr val="030303"/>
                </a:solidFill>
                <a:effectLst/>
                <a:latin typeface="Calibri" panose="020F0502020204030204" pitchFamily="34" charset="0"/>
                <a:ea typeface="Times New Roman" panose="02020603050405020304" pitchFamily="18" charset="0"/>
                <a:cs typeface="Calibri" panose="020F0502020204030204" pitchFamily="34" charset="0"/>
              </a:rPr>
              <a:t>”) automobile insurance (“Insurers”) and their officers, employees, agents and brokers (where applicable).</a:t>
            </a:r>
          </a:p>
        </p:txBody>
      </p:sp>
      <p:sp>
        <p:nvSpPr>
          <p:cNvPr id="6" name="Title 5">
            <a:extLst>
              <a:ext uri="{FF2B5EF4-FFF2-40B4-BE49-F238E27FC236}">
                <a16:creationId xmlns:a16="http://schemas.microsoft.com/office/drawing/2014/main" id="{77A9377D-3FE7-8E88-B13D-A1C8E632B126}"/>
              </a:ext>
            </a:extLst>
          </p:cNvPr>
          <p:cNvSpPr>
            <a:spLocks noGrp="1"/>
          </p:cNvSpPr>
          <p:nvPr>
            <p:ph type="title"/>
          </p:nvPr>
        </p:nvSpPr>
        <p:spPr>
          <a:xfrm>
            <a:off x="2480720" y="625924"/>
            <a:ext cx="6215947" cy="602801"/>
          </a:xfrm>
        </p:spPr>
        <p:txBody>
          <a:bodyPr/>
          <a:lstStyle/>
          <a:p>
            <a:r>
              <a:rPr lang="en-US" sz="3600" b="1" spc="-50">
                <a:latin typeface="+mn-lt"/>
                <a:ea typeface="+mj-ea"/>
                <a:cs typeface="+mj-cs"/>
              </a:rPr>
              <a:t>TAC Rule: Application</a:t>
            </a:r>
            <a:endParaRPr lang="en-US"/>
          </a:p>
        </p:txBody>
      </p:sp>
    </p:spTree>
    <p:extLst>
      <p:ext uri="{BB962C8B-B14F-4D97-AF65-F5344CB8AC3E}">
        <p14:creationId xmlns:p14="http://schemas.microsoft.com/office/powerpoint/2010/main" val="3096499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4031-27F2-9E22-3806-9DD0F83A3909}"/>
              </a:ext>
            </a:extLst>
          </p:cNvPr>
          <p:cNvSpPr>
            <a:spLocks noGrp="1"/>
          </p:cNvSpPr>
          <p:nvPr>
            <p:ph sz="half" idx="1"/>
          </p:nvPr>
        </p:nvSpPr>
        <p:spPr>
          <a:xfrm>
            <a:off x="2480720" y="1254358"/>
            <a:ext cx="6215947" cy="3199489"/>
          </a:xfrm>
        </p:spPr>
        <p:txBody>
          <a:bodyPr lIns="91440" tIns="45720" rIns="91440" bIns="45720" anchor="t"/>
          <a:lstStyle/>
          <a:p>
            <a:pPr>
              <a:buClrTx/>
              <a:buFont typeface="Arial" panose="020B0604020202020204" pitchFamily="34" charset="0"/>
              <a:buChar char="•"/>
            </a:pPr>
            <a:endParaRPr lang="en-CA" sz="1800" b="1">
              <a:solidFill>
                <a:schemeClr val="tx1"/>
              </a:solidFill>
              <a:latin typeface="Calibri"/>
              <a:ea typeface="Calibri" panose="020F0502020204030204" pitchFamily="34" charset="0"/>
              <a:cs typeface="Calibri"/>
            </a:endParaRPr>
          </a:p>
          <a:p>
            <a:pPr>
              <a:buClrTx/>
              <a:buFont typeface="Arial" panose="020B0604020202020204" pitchFamily="34" charset="0"/>
              <a:buChar char="•"/>
            </a:pPr>
            <a:endParaRPr lang="en-CA" sz="1800" b="1">
              <a:solidFill>
                <a:schemeClr val="tx1"/>
              </a:solidFill>
              <a:latin typeface="Calibri"/>
              <a:ea typeface="Calibri" panose="020F0502020204030204" pitchFamily="34" charset="0"/>
              <a:cs typeface="Calibri"/>
            </a:endParaRPr>
          </a:p>
          <a:p>
            <a:pPr>
              <a:buClrTx/>
              <a:buFont typeface="Arial" panose="020B0604020202020204" pitchFamily="34" charset="0"/>
              <a:buChar char="•"/>
            </a:pPr>
            <a:r>
              <a:rPr lang="en-CA" sz="1800" b="1">
                <a:solidFill>
                  <a:schemeClr val="tx1"/>
                </a:solidFill>
                <a:latin typeface="Calibri"/>
                <a:ea typeface="Calibri" panose="020F0502020204030204" pitchFamily="34" charset="0"/>
                <a:cs typeface="Calibri"/>
              </a:rPr>
              <a:t>Type of vehicles: </a:t>
            </a:r>
            <a:r>
              <a:rPr lang="en-CA" sz="1800">
                <a:solidFill>
                  <a:schemeClr val="tx1"/>
                </a:solidFill>
                <a:latin typeface="Calibri"/>
                <a:ea typeface="Calibri" panose="020F0502020204030204" pitchFamily="34" charset="0"/>
                <a:cs typeface="Calibri"/>
              </a:rPr>
              <a:t>I</a:t>
            </a:r>
            <a:r>
              <a:rPr lang="en-CA" sz="1800">
                <a:solidFill>
                  <a:schemeClr val="tx1"/>
                </a:solidFill>
                <a:effectLst/>
                <a:latin typeface="Calibri"/>
                <a:ea typeface="Calibri" panose="020F0502020204030204" pitchFamily="34" charset="0"/>
                <a:cs typeface="Calibri"/>
              </a:rPr>
              <a:t>ncludes but not limited to:</a:t>
            </a:r>
            <a:r>
              <a:rPr lang="en-CA" sz="1800">
                <a:solidFill>
                  <a:schemeClr val="tx1"/>
                </a:solidFill>
                <a:latin typeface="Calibri"/>
                <a:ea typeface="Calibri" panose="020F0502020204030204" pitchFamily="34" charset="0"/>
                <a:cs typeface="Calibri"/>
              </a:rPr>
              <a:t> </a:t>
            </a:r>
          </a:p>
          <a:p>
            <a:pPr marL="0" indent="0">
              <a:buClrTx/>
              <a:buNone/>
            </a:pPr>
            <a:r>
              <a:rPr lang="en-CA" sz="1800">
                <a:solidFill>
                  <a:schemeClr val="tx1"/>
                </a:solidFill>
                <a:latin typeface="Calibri"/>
                <a:ea typeface="Calibri" panose="020F0502020204030204" pitchFamily="34" charset="0"/>
                <a:cs typeface="Calibri"/>
              </a:rPr>
              <a:t>	S</a:t>
            </a:r>
            <a:r>
              <a:rPr lang="en-CA" sz="1800">
                <a:solidFill>
                  <a:schemeClr val="tx1"/>
                </a:solidFill>
                <a:effectLst/>
                <a:latin typeface="Calibri"/>
                <a:ea typeface="Calibri" panose="020F0502020204030204" pitchFamily="34" charset="0"/>
                <a:cs typeface="Calibri"/>
              </a:rPr>
              <a:t>nowmobiles, All Terrain Vehicles (“ATV”), motorcycles, 	taxis, long-haul transport, dump, </a:t>
            </a:r>
            <a:r>
              <a:rPr lang="en-CA" sz="1800">
                <a:solidFill>
                  <a:schemeClr val="tx1"/>
                </a:solidFill>
                <a:latin typeface="Calibri"/>
                <a:ea typeface="Calibri" panose="020F0502020204030204" pitchFamily="34" charset="0"/>
                <a:cs typeface="Calibri"/>
              </a:rPr>
              <a:t>artisan and </a:t>
            </a:r>
            <a:r>
              <a:rPr lang="en-CA" sz="1800">
                <a:solidFill>
                  <a:schemeClr val="tx1"/>
                </a:solidFill>
                <a:effectLst/>
                <a:latin typeface="Calibri"/>
                <a:ea typeface="Calibri" panose="020F0502020204030204" pitchFamily="34" charset="0"/>
                <a:cs typeface="Calibri"/>
              </a:rPr>
              <a:t>courier 	trucks, 	and commercial lines (</a:t>
            </a:r>
            <a:r>
              <a:rPr lang="en-CA" sz="1800">
                <a:solidFill>
                  <a:schemeClr val="tx1"/>
                </a:solidFill>
                <a:latin typeface="Calibri"/>
                <a:ea typeface="Calibri" panose="020F0502020204030204" pitchFamily="34" charset="0"/>
                <a:cs typeface="Calibri"/>
              </a:rPr>
              <a:t>including fleets</a:t>
            </a:r>
            <a:r>
              <a:rPr lang="en-CA" sz="1800" baseline="30000">
                <a:solidFill>
                  <a:schemeClr val="tx1"/>
                </a:solidFill>
                <a:latin typeface="Calibri"/>
                <a:ea typeface="Calibri" panose="020F0502020204030204" pitchFamily="34" charset="0"/>
                <a:cs typeface="Calibri"/>
              </a:rPr>
              <a:t>2</a:t>
            </a:r>
            <a:r>
              <a:rPr lang="en-CA" sz="1800">
                <a:solidFill>
                  <a:schemeClr val="tx1"/>
                </a:solidFill>
                <a:latin typeface="Calibri"/>
                <a:ea typeface="Calibri" panose="020F0502020204030204" pitchFamily="34" charset="0"/>
                <a:cs typeface="Calibri"/>
              </a:rPr>
              <a:t>).</a:t>
            </a:r>
            <a:endParaRPr lang="en-US">
              <a:solidFill>
                <a:schemeClr val="tx1"/>
              </a:solidFill>
              <a:latin typeface="Calibri"/>
              <a:cs typeface="Calibri"/>
            </a:endParaRPr>
          </a:p>
          <a:p>
            <a:pPr marL="0" indent="0">
              <a:buClrTx/>
              <a:buNone/>
            </a:pPr>
            <a:endParaRPr lang="en-US" sz="1800">
              <a:solidFill>
                <a:srgbClr val="333333"/>
              </a:solidFill>
              <a:latin typeface="Calibri" panose="020F0502020204030204" pitchFamily="34" charset="0"/>
              <a:cs typeface="Calibri" panose="020F0502020204030204" pitchFamily="34" charset="0"/>
            </a:endParaRPr>
          </a:p>
          <a:p>
            <a:pPr marL="0" indent="0">
              <a:buClrTx/>
              <a:buNone/>
            </a:pPr>
            <a:endParaRPr lang="en-US" sz="1800">
              <a:solidFill>
                <a:srgbClr val="404040"/>
              </a:solidFill>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77A9377D-3FE7-8E88-B13D-A1C8E632B126}"/>
              </a:ext>
            </a:extLst>
          </p:cNvPr>
          <p:cNvSpPr>
            <a:spLocks noGrp="1"/>
          </p:cNvSpPr>
          <p:nvPr>
            <p:ph type="title"/>
          </p:nvPr>
        </p:nvSpPr>
        <p:spPr>
          <a:xfrm>
            <a:off x="2480720" y="625924"/>
            <a:ext cx="6215947" cy="602801"/>
          </a:xfrm>
        </p:spPr>
        <p:txBody>
          <a:bodyPr/>
          <a:lstStyle/>
          <a:p>
            <a:r>
              <a:rPr lang="en-US" sz="3600" b="1" spc="-50">
                <a:latin typeface="+mn-lt"/>
                <a:ea typeface="+mj-ea"/>
                <a:cs typeface="+mj-cs"/>
              </a:rPr>
              <a:t>TAC Rule: Application</a:t>
            </a:r>
            <a:endParaRPr lang="en-US"/>
          </a:p>
        </p:txBody>
      </p:sp>
      <p:sp>
        <p:nvSpPr>
          <p:cNvPr id="4" name="Slide Number Placeholder 1">
            <a:extLst>
              <a:ext uri="{FF2B5EF4-FFF2-40B4-BE49-F238E27FC236}">
                <a16:creationId xmlns:a16="http://schemas.microsoft.com/office/drawing/2014/main" id="{428D5E83-CBEE-54ED-5D0D-E2E7B0699B60}"/>
              </a:ext>
            </a:extLst>
          </p:cNvPr>
          <p:cNvSpPr>
            <a:spLocks noGrp="1"/>
          </p:cNvSpPr>
          <p:nvPr>
            <p:ph type="sldNum" sz="quarter" idx="12"/>
          </p:nvPr>
        </p:nvSpPr>
        <p:spPr>
          <a:xfrm>
            <a:off x="2768023" y="4517576"/>
            <a:ext cx="5928644" cy="601108"/>
          </a:xfrm>
        </p:spPr>
        <p:txBody>
          <a:bodyPr/>
          <a:lstStyle/>
          <a:p>
            <a:pPr marL="133200" indent="-457200" algn="l"/>
            <a:endParaRPr lang="en-CA" sz="750"/>
          </a:p>
          <a:p>
            <a:pPr marL="133200" indent="-457200" algn="l"/>
            <a:r>
              <a:rPr lang="en-CA" sz="750"/>
              <a:t>2    FSRA will continue to recognize the practice initiated at FSCO of not requiring insurers to use filed underwriting rules for making decisions </a:t>
            </a:r>
            <a:br>
              <a:rPr lang="en-CA" sz="750"/>
            </a:br>
            <a:r>
              <a:rPr lang="en-CA" sz="750"/>
              <a:t>with respect to insuring a “fleet”. </a:t>
            </a:r>
          </a:p>
          <a:p>
            <a:pPr marL="133200" indent="-457200" algn="l"/>
            <a:endParaRPr lang="en-CA" sz="750"/>
          </a:p>
          <a:p>
            <a:pPr marL="133200" indent="-457200" algn="l"/>
            <a:endParaRPr lang="en-CA" sz="750"/>
          </a:p>
        </p:txBody>
      </p:sp>
      <p:sp>
        <p:nvSpPr>
          <p:cNvPr id="2" name="Slide Number Placeholder 1">
            <a:extLst>
              <a:ext uri="{FF2B5EF4-FFF2-40B4-BE49-F238E27FC236}">
                <a16:creationId xmlns:a16="http://schemas.microsoft.com/office/drawing/2014/main" id="{D9FEA0ED-95B5-D577-4A61-B13BE2EBCB24}"/>
              </a:ext>
            </a:extLst>
          </p:cNvPr>
          <p:cNvSpPr txBox="1">
            <a:spLocks/>
          </p:cNvSpPr>
          <p:nvPr/>
        </p:nvSpPr>
        <p:spPr>
          <a:xfrm>
            <a:off x="2480721" y="4844840"/>
            <a:ext cx="5928644" cy="273844"/>
          </a:xfrm>
          <a:prstGeom prst="rect">
            <a:avLst/>
          </a:prstGeom>
        </p:spPr>
        <p:txBody>
          <a:bodyPr vert="horz" lIns="0" tIns="0" rIns="0" bIns="0" rtlCol="0" anchor="b" anchorCtr="0"/>
          <a:lstStyle>
            <a:defPPr>
              <a:defRPr lang="en-US"/>
            </a:defPPr>
            <a:lvl1pPr marL="0" algn="r" defTabSz="457200" rtl="0" eaLnBrk="1" latinLnBrk="0" hangingPunct="1">
              <a:defRPr sz="788"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B07E68F-F95F-4766-AD73-8BA768EC99B8}" type="slidenum">
              <a:rPr lang="en-CA" smtClean="0"/>
              <a:pPr/>
              <a:t>12</a:t>
            </a:fld>
            <a:endParaRPr lang="en-CA"/>
          </a:p>
        </p:txBody>
      </p:sp>
    </p:spTree>
    <p:extLst>
      <p:ext uri="{BB962C8B-B14F-4D97-AF65-F5344CB8AC3E}">
        <p14:creationId xmlns:p14="http://schemas.microsoft.com/office/powerpoint/2010/main" val="2881602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E60C4-7FD7-A551-B817-A9FDDC25AAC5}"/>
              </a:ext>
            </a:extLst>
          </p:cNvPr>
          <p:cNvSpPr>
            <a:spLocks noGrp="1"/>
          </p:cNvSpPr>
          <p:nvPr>
            <p:ph type="sldNum" sz="quarter" idx="12"/>
          </p:nvPr>
        </p:nvSpPr>
        <p:spPr>
          <a:xfrm>
            <a:off x="2554356" y="4844840"/>
            <a:ext cx="5845483" cy="273844"/>
          </a:xfrm>
        </p:spPr>
        <p:txBody>
          <a:bodyPr/>
          <a:lstStyle/>
          <a:p>
            <a:pPr algn="l"/>
            <a:r>
              <a:rPr lang="en-CA" sz="700">
                <a:solidFill>
                  <a:srgbClr val="6EAC1C"/>
                </a:solidFill>
                <a:hlinkClick r:id="rId2">
                  <a:extLst>
                    <a:ext uri="{A12FA001-AC4F-418D-AE19-62706E023703}">
                      <ahyp:hlinkClr xmlns:ahyp="http://schemas.microsoft.com/office/drawing/2018/hyperlinkcolor" val="tx"/>
                    </a:ext>
                  </a:extLst>
                </a:hlinkClick>
              </a:rPr>
              <a:t>3 FSRA Take-All-Comers Thematic Report 2023</a:t>
            </a:r>
            <a:r>
              <a:rPr lang="en-CA" sz="700">
                <a:solidFill>
                  <a:schemeClr val="bg1"/>
                </a:solidFill>
                <a:hlinkClick r:id="rId2">
                  <a:extLst>
                    <a:ext uri="{A12FA001-AC4F-418D-AE19-62706E023703}">
                      <ahyp:hlinkClr xmlns:ahyp="http://schemas.microsoft.com/office/drawing/2018/hyperlinkcolor" val="tx"/>
                    </a:ext>
                  </a:extLst>
                </a:hlinkClick>
              </a:rPr>
              <a:t>									</a:t>
            </a:r>
            <a:r>
              <a:rPr lang="en-CA" sz="700">
                <a:solidFill>
                  <a:srgbClr val="6EAC1C"/>
                </a:solidFill>
                <a:hlinkClick r:id="rId2">
                  <a:extLst>
                    <a:ext uri="{A12FA001-AC4F-418D-AE19-62706E023703}">
                      <ahyp:hlinkClr xmlns:ahyp="http://schemas.microsoft.com/office/drawing/2018/hyperlinkcolor" val="tx"/>
                    </a:ext>
                  </a:extLst>
                </a:hlinkClick>
              </a:rPr>
              <a:t> </a:t>
            </a:r>
            <a:endParaRPr lang="en-US" sz="1400">
              <a:solidFill>
                <a:schemeClr val="tx1"/>
              </a:solidFill>
              <a:cs typeface="Calibri" panose="020F0502020204030204"/>
            </a:endParaRPr>
          </a:p>
          <a:p>
            <a:r>
              <a:rPr lang="en-CA" sz="750"/>
              <a:t>												</a:t>
            </a:r>
            <a:fld id="{0B07E68F-F95F-4766-AD73-8BA768EC99B8}" type="slidenum">
              <a:rPr lang="en-CA" sz="750" dirty="0" smtClean="0"/>
              <a:t>13</a:t>
            </a:fld>
            <a:endParaRPr lang="en-CA" sz="750"/>
          </a:p>
        </p:txBody>
      </p:sp>
      <p:sp>
        <p:nvSpPr>
          <p:cNvPr id="3" name="Content Placeholder 2">
            <a:extLst>
              <a:ext uri="{FF2B5EF4-FFF2-40B4-BE49-F238E27FC236}">
                <a16:creationId xmlns:a16="http://schemas.microsoft.com/office/drawing/2014/main" id="{71774031-27F2-9E22-3806-9DD0F83A3909}"/>
              </a:ext>
            </a:extLst>
          </p:cNvPr>
          <p:cNvSpPr>
            <a:spLocks noGrp="1"/>
          </p:cNvSpPr>
          <p:nvPr>
            <p:ph sz="half" idx="1"/>
          </p:nvPr>
        </p:nvSpPr>
        <p:spPr>
          <a:xfrm>
            <a:off x="2480720" y="1269548"/>
            <a:ext cx="6522603" cy="3406956"/>
          </a:xfrm>
        </p:spPr>
        <p:txBody>
          <a:bodyPr lIns="91440" tIns="45720" rIns="91440" bIns="45720" anchor="t"/>
          <a:lstStyle/>
          <a:p>
            <a:pPr marL="342900" indent="-342900">
              <a:spcBef>
                <a:spcPts val="0"/>
              </a:spcBef>
              <a:spcAft>
                <a:spcPts val="0"/>
              </a:spcAft>
              <a:buClrTx/>
              <a:buFont typeface="+mj-lt"/>
              <a:buAutoNum type="arabicPeriod"/>
            </a:pPr>
            <a:r>
              <a:rPr lang="en-US" sz="1800">
                <a:solidFill>
                  <a:schemeClr val="tx1"/>
                </a:solidFill>
                <a:latin typeface="Calibri" panose="020F0502020204030204" pitchFamily="34" charset="0"/>
                <a:cs typeface="Calibri" panose="020F0502020204030204" pitchFamily="34" charset="0"/>
              </a:rPr>
              <a:t>Identified common/systemic practices contrary to TAC Rule. Examples</a:t>
            </a:r>
            <a:r>
              <a:rPr lang="en-US" sz="18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p>
            <a:pPr marL="0" indent="0">
              <a:spcBef>
                <a:spcPts val="0"/>
              </a:spcBef>
              <a:spcAft>
                <a:spcPts val="0"/>
              </a:spcAft>
              <a:buClrTx/>
              <a:buNone/>
            </a:pPr>
            <a:endParaRPr lang="en-US" sz="18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15900" lvl="1" indent="-215900">
              <a:spcBef>
                <a:spcPts val="0"/>
              </a:spcBef>
              <a:spcAft>
                <a:spcPts val="1200"/>
              </a:spcAft>
              <a:buClrTx/>
              <a:buFont typeface="Arial" panose="020B0604020202020204" pitchFamily="34" charset="0"/>
              <a:buChar char="•"/>
            </a:pPr>
            <a:r>
              <a:rPr lang="en-US" sz="1800">
                <a:solidFill>
                  <a:schemeClr val="tx1"/>
                </a:solidFill>
                <a:latin typeface="Calibri" panose="020F0502020204030204" pitchFamily="34" charset="0"/>
                <a:cs typeface="Calibri" panose="020F0502020204030204" pitchFamily="34" charset="0"/>
              </a:rPr>
              <a:t>Have prior claims, including those not at fault (passengers &amp; pedestrians)</a:t>
            </a:r>
          </a:p>
          <a:p>
            <a:pPr marL="215900" lvl="1" indent="-215900">
              <a:spcBef>
                <a:spcPts val="0"/>
              </a:spcBef>
              <a:spcAft>
                <a:spcPts val="1200"/>
              </a:spcAft>
              <a:buClrTx/>
              <a:buFont typeface="Arial" panose="020B0604020202020204" pitchFamily="34" charset="0"/>
              <a:buChar char="•"/>
            </a:pPr>
            <a:r>
              <a:rPr lang="en-US" sz="1800">
                <a:solidFill>
                  <a:schemeClr val="tx1"/>
                </a:solidFill>
                <a:latin typeface="Calibri" panose="020F0502020204030204" pitchFamily="34" charset="0"/>
                <a:cs typeface="Calibri" panose="020F0502020204030204" pitchFamily="34" charset="0"/>
              </a:rPr>
              <a:t>Do not wish to purchase other insurance products (example, property insurance (homeowner’s) – presented as a bundle</a:t>
            </a:r>
          </a:p>
          <a:p>
            <a:pPr marL="215900" lvl="1" indent="-215900">
              <a:spcBef>
                <a:spcPts val="0"/>
              </a:spcBef>
              <a:spcAft>
                <a:spcPts val="1200"/>
              </a:spcAft>
              <a:buClrTx/>
              <a:buFont typeface="Arial" panose="020B0604020202020204" pitchFamily="34" charset="0"/>
              <a:buChar char="•"/>
            </a:pPr>
            <a:r>
              <a:rPr lang="en-US" sz="1800">
                <a:solidFill>
                  <a:schemeClr val="tx1"/>
                </a:solidFill>
                <a:latin typeface="Calibri" panose="020F0502020204030204" pitchFamily="34" charset="0"/>
                <a:cs typeface="Calibri" panose="020F0502020204030204" pitchFamily="34" charset="0"/>
              </a:rPr>
              <a:t>Reside in certain municipalities in Ontario</a:t>
            </a:r>
          </a:p>
          <a:p>
            <a:pPr marL="215900" lvl="1" indent="-215900">
              <a:spcBef>
                <a:spcPts val="0"/>
              </a:spcBef>
              <a:spcAft>
                <a:spcPts val="1200"/>
              </a:spcAft>
              <a:buClrTx/>
              <a:buFont typeface="Arial" panose="020B0604020202020204" pitchFamily="34" charset="0"/>
              <a:buChar char="•"/>
            </a:pPr>
            <a:r>
              <a:rPr lang="en-US" sz="1800" spc="-50">
                <a:solidFill>
                  <a:schemeClr val="tx1"/>
                </a:solidFill>
                <a:latin typeface="Calibri" panose="020F0502020204030204" pitchFamily="34" charset="0"/>
                <a:cs typeface="Calibri" panose="020F0502020204030204" pitchFamily="34" charset="0"/>
              </a:rPr>
              <a:t>Were insured for less than one (1) year under an auto policy in Canada</a:t>
            </a:r>
          </a:p>
          <a:p>
            <a:pPr marL="150495" lvl="1" indent="0">
              <a:buClrTx/>
              <a:buNone/>
            </a:pPr>
            <a:r>
              <a:rPr lang="en-US" sz="1800">
                <a:solidFill>
                  <a:schemeClr val="tx1"/>
                </a:solidFill>
                <a:latin typeface="Calibri" panose="020F0502020204030204" pitchFamily="34" charset="0"/>
                <a:cs typeface="Calibri" panose="020F0502020204030204" pitchFamily="34" charset="0"/>
              </a:rPr>
              <a:t>Resulted in consumers without easy access to auto insurance; lack of competition in the market</a:t>
            </a:r>
          </a:p>
          <a:p>
            <a:pPr marL="150495" lvl="1" indent="0">
              <a:buClrTx/>
              <a:buNone/>
            </a:pPr>
            <a:endParaRPr lang="en-US" sz="1650">
              <a:cs typeface="Calibri"/>
            </a:endParaRPr>
          </a:p>
        </p:txBody>
      </p:sp>
      <p:sp>
        <p:nvSpPr>
          <p:cNvPr id="4" name="Title 3">
            <a:extLst>
              <a:ext uri="{FF2B5EF4-FFF2-40B4-BE49-F238E27FC236}">
                <a16:creationId xmlns:a16="http://schemas.microsoft.com/office/drawing/2014/main" id="{F814C24C-232F-55B5-F855-6D24EF507670}"/>
              </a:ext>
            </a:extLst>
          </p:cNvPr>
          <p:cNvSpPr>
            <a:spLocks noGrp="1"/>
          </p:cNvSpPr>
          <p:nvPr>
            <p:ph type="title"/>
          </p:nvPr>
        </p:nvSpPr>
        <p:spPr>
          <a:xfrm>
            <a:off x="2480720" y="625925"/>
            <a:ext cx="6215947" cy="643622"/>
          </a:xfrm>
        </p:spPr>
        <p:txBody>
          <a:bodyPr lIns="91440" tIns="45720" rIns="91440" bIns="45720" anchor="t"/>
          <a:lstStyle/>
          <a:p>
            <a:r>
              <a:rPr lang="en-US" spc="-50"/>
              <a:t>TAC Rule: FSRA Report</a:t>
            </a:r>
            <a:r>
              <a:rPr lang="en-US" spc="-50" baseline="30000"/>
              <a:t>3  </a:t>
            </a:r>
            <a:endParaRPr lang="en-US" baseline="30000"/>
          </a:p>
        </p:txBody>
      </p:sp>
    </p:spTree>
    <p:extLst>
      <p:ext uri="{BB962C8B-B14F-4D97-AF65-F5344CB8AC3E}">
        <p14:creationId xmlns:p14="http://schemas.microsoft.com/office/powerpoint/2010/main" val="3224410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E60C4-7FD7-A551-B817-A9FDDC25AAC5}"/>
              </a:ext>
            </a:extLst>
          </p:cNvPr>
          <p:cNvSpPr>
            <a:spLocks noGrp="1"/>
          </p:cNvSpPr>
          <p:nvPr>
            <p:ph type="sldNum" sz="quarter" idx="12"/>
          </p:nvPr>
        </p:nvSpPr>
        <p:spPr/>
        <p:txBody>
          <a:bodyPr/>
          <a:lstStyle/>
          <a:p>
            <a:fld id="{0B07E68F-F95F-4766-AD73-8BA768EC99B8}" type="slidenum">
              <a:rPr lang="en-CA" smtClean="0"/>
              <a:t>14</a:t>
            </a:fld>
            <a:endParaRPr lang="en-CA"/>
          </a:p>
        </p:txBody>
      </p:sp>
      <p:sp>
        <p:nvSpPr>
          <p:cNvPr id="3" name="Content Placeholder 2">
            <a:extLst>
              <a:ext uri="{FF2B5EF4-FFF2-40B4-BE49-F238E27FC236}">
                <a16:creationId xmlns:a16="http://schemas.microsoft.com/office/drawing/2014/main" id="{71774031-27F2-9E22-3806-9DD0F83A3909}"/>
              </a:ext>
            </a:extLst>
          </p:cNvPr>
          <p:cNvSpPr>
            <a:spLocks noGrp="1"/>
          </p:cNvSpPr>
          <p:nvPr>
            <p:ph sz="half" idx="1"/>
          </p:nvPr>
        </p:nvSpPr>
        <p:spPr>
          <a:xfrm>
            <a:off x="2480720" y="1369570"/>
            <a:ext cx="6215947" cy="3327160"/>
          </a:xfrm>
        </p:spPr>
        <p:txBody>
          <a:bodyPr lIns="91440" tIns="45720" rIns="91440" bIns="45720" anchor="t"/>
          <a:lstStyle/>
          <a:p>
            <a:pPr marL="0" indent="0">
              <a:buClrTx/>
              <a:buNone/>
            </a:pPr>
            <a:r>
              <a:rPr lang="en-US" sz="1800">
                <a:solidFill>
                  <a:schemeClr val="tx1"/>
                </a:solidFill>
                <a:cs typeface="Calibri" panose="020F0502020204030204"/>
              </a:rPr>
              <a:t>2. Brokers concerned about discussing failure to comply with TAC and fear of reprisal by insurers </a:t>
            </a:r>
            <a:endParaRPr lang="en-US" sz="1800">
              <a:solidFill>
                <a:schemeClr val="tx1"/>
              </a:solidFill>
            </a:endParaRPr>
          </a:p>
          <a:p>
            <a:pPr marL="0" indent="0">
              <a:spcAft>
                <a:spcPts val="600"/>
              </a:spcAft>
              <a:buClrTx/>
              <a:buNone/>
            </a:pPr>
            <a:r>
              <a:rPr lang="en-US" sz="1800">
                <a:solidFill>
                  <a:schemeClr val="tx1"/>
                </a:solidFill>
              </a:rPr>
              <a:t>Examples of contravening practices include:</a:t>
            </a:r>
          </a:p>
          <a:p>
            <a:pPr marL="216000" lvl="1" indent="-216000">
              <a:spcAft>
                <a:spcPts val="600"/>
              </a:spcAft>
              <a:buClrTx/>
              <a:buFont typeface="Arial" panose="020B0604020202020204" pitchFamily="34" charset="0"/>
              <a:buChar char="•"/>
            </a:pPr>
            <a:r>
              <a:rPr lang="en-US" sz="1800">
                <a:solidFill>
                  <a:schemeClr val="tx1"/>
                </a:solidFill>
                <a:cs typeface="Calibri" panose="020F0502020204030204"/>
              </a:rPr>
              <a:t>Requiring written applications for insurance – for reasons that appear to be arbitrary, not exceptional</a:t>
            </a:r>
          </a:p>
          <a:p>
            <a:pPr marL="216000" lvl="1" indent="-216000">
              <a:spcAft>
                <a:spcPts val="600"/>
              </a:spcAft>
              <a:buClrTx/>
              <a:buFont typeface="Arial" panose="020B0604020202020204" pitchFamily="34" charset="0"/>
              <a:buChar char="•"/>
            </a:pPr>
            <a:r>
              <a:rPr lang="en-US" sz="1800">
                <a:solidFill>
                  <a:schemeClr val="tx1"/>
                </a:solidFill>
                <a:cs typeface="Calibri" panose="020F0502020204030204"/>
              </a:rPr>
              <a:t>Not offering renewal to qualifying customers </a:t>
            </a:r>
          </a:p>
          <a:p>
            <a:pPr marL="216000" lvl="1" indent="-216000">
              <a:spcAft>
                <a:spcPts val="600"/>
              </a:spcAft>
              <a:buClrTx/>
              <a:buFont typeface="Arial" panose="020B0604020202020204" pitchFamily="34" charset="0"/>
              <a:buChar char="•"/>
            </a:pPr>
            <a:r>
              <a:rPr lang="en-US" sz="1800">
                <a:solidFill>
                  <a:schemeClr val="tx1"/>
                </a:solidFill>
                <a:cs typeface="Calibri" panose="020F0502020204030204"/>
              </a:rPr>
              <a:t>Not responding to requests for quotes from qualifying customers in a “commercially reasonable time”</a:t>
            </a:r>
          </a:p>
          <a:p>
            <a:pPr marL="216000" lvl="1" indent="-216000">
              <a:spcAft>
                <a:spcPts val="600"/>
              </a:spcAft>
              <a:buClrTx/>
              <a:buFont typeface="Arial" panose="020B0604020202020204" pitchFamily="34" charset="0"/>
              <a:buChar char="•"/>
            </a:pPr>
            <a:r>
              <a:rPr lang="en-US" sz="1800">
                <a:solidFill>
                  <a:schemeClr val="tx1"/>
                </a:solidFill>
                <a:cs typeface="Calibri" panose="020F0502020204030204"/>
              </a:rPr>
              <a:t>Refusals to quote/renew for reasons other than FSRA approved underwriting rules</a:t>
            </a:r>
          </a:p>
          <a:p>
            <a:pPr>
              <a:buClrTx/>
              <a:buFont typeface="Arial" panose="020B0604020202020204" pitchFamily="34" charset="0"/>
              <a:buChar char="•"/>
            </a:pPr>
            <a:endParaRPr lang="en-US" sz="1800">
              <a:cs typeface="Calibri" panose="020F0502020204030204"/>
            </a:endParaRPr>
          </a:p>
        </p:txBody>
      </p:sp>
      <p:sp>
        <p:nvSpPr>
          <p:cNvPr id="4" name="Title 3">
            <a:extLst>
              <a:ext uri="{FF2B5EF4-FFF2-40B4-BE49-F238E27FC236}">
                <a16:creationId xmlns:a16="http://schemas.microsoft.com/office/drawing/2014/main" id="{F814C24C-232F-55B5-F855-6D24EF507670}"/>
              </a:ext>
            </a:extLst>
          </p:cNvPr>
          <p:cNvSpPr>
            <a:spLocks noGrp="1"/>
          </p:cNvSpPr>
          <p:nvPr>
            <p:ph type="title"/>
          </p:nvPr>
        </p:nvSpPr>
        <p:spPr>
          <a:xfrm>
            <a:off x="2480720" y="642253"/>
            <a:ext cx="6215947" cy="579207"/>
          </a:xfrm>
        </p:spPr>
        <p:txBody>
          <a:bodyPr/>
          <a:lstStyle/>
          <a:p>
            <a:r>
              <a:rPr lang="en-US" spc="-50"/>
              <a:t>TAC Rule: FSRA Report</a:t>
            </a:r>
            <a:r>
              <a:rPr lang="en-US" spc="-50" baseline="30000"/>
              <a:t>  </a:t>
            </a:r>
            <a:endParaRPr lang="en-US"/>
          </a:p>
        </p:txBody>
      </p:sp>
    </p:spTree>
    <p:extLst>
      <p:ext uri="{BB962C8B-B14F-4D97-AF65-F5344CB8AC3E}">
        <p14:creationId xmlns:p14="http://schemas.microsoft.com/office/powerpoint/2010/main" val="2204888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E60C4-7FD7-A551-B817-A9FDDC25AAC5}"/>
              </a:ext>
            </a:extLst>
          </p:cNvPr>
          <p:cNvSpPr>
            <a:spLocks noGrp="1"/>
          </p:cNvSpPr>
          <p:nvPr>
            <p:ph type="sldNum" sz="quarter" idx="12"/>
          </p:nvPr>
        </p:nvSpPr>
        <p:spPr/>
        <p:txBody>
          <a:bodyPr/>
          <a:lstStyle/>
          <a:p>
            <a:fld id="{0B07E68F-F95F-4766-AD73-8BA768EC99B8}" type="slidenum">
              <a:rPr lang="en-CA" smtClean="0"/>
              <a:t>15</a:t>
            </a:fld>
            <a:endParaRPr lang="en-CA"/>
          </a:p>
        </p:txBody>
      </p:sp>
      <p:sp>
        <p:nvSpPr>
          <p:cNvPr id="3" name="Content Placeholder 2">
            <a:extLst>
              <a:ext uri="{FF2B5EF4-FFF2-40B4-BE49-F238E27FC236}">
                <a16:creationId xmlns:a16="http://schemas.microsoft.com/office/drawing/2014/main" id="{71774031-27F2-9E22-3806-9DD0F83A3909}"/>
              </a:ext>
            </a:extLst>
          </p:cNvPr>
          <p:cNvSpPr>
            <a:spLocks noGrp="1"/>
          </p:cNvSpPr>
          <p:nvPr>
            <p:ph sz="half" idx="1"/>
          </p:nvPr>
        </p:nvSpPr>
        <p:spPr>
          <a:xfrm>
            <a:off x="2449286" y="1416504"/>
            <a:ext cx="6276299" cy="3265927"/>
          </a:xfrm>
        </p:spPr>
        <p:txBody>
          <a:bodyPr lIns="91440" tIns="45720" rIns="91440" bIns="45720" anchor="t"/>
          <a:lstStyle/>
          <a:p>
            <a:pPr marL="215900" indent="-215900">
              <a:spcBef>
                <a:spcPts val="0"/>
              </a:spcBef>
              <a:spcAft>
                <a:spcPts val="1200"/>
              </a:spcAft>
              <a:buClrTx/>
              <a:buFont typeface="Arial" panose="020B0604020202020204" pitchFamily="34" charset="0"/>
              <a:buChar char="•"/>
            </a:pPr>
            <a:r>
              <a:rPr lang="en-US" sz="1800" spc="-20">
                <a:solidFill>
                  <a:schemeClr val="tx1"/>
                </a:solidFill>
              </a:rPr>
              <a:t>Increased use of aggregators: unregulated digital intermediaries</a:t>
            </a:r>
            <a:endParaRPr lang="en-US">
              <a:solidFill>
                <a:schemeClr val="tx1"/>
              </a:solidFill>
            </a:endParaRPr>
          </a:p>
          <a:p>
            <a:pPr marL="215900" indent="-215900">
              <a:spcBef>
                <a:spcPts val="0"/>
              </a:spcBef>
              <a:spcAft>
                <a:spcPts val="1200"/>
              </a:spcAft>
              <a:buClrTx/>
              <a:buFont typeface="Arial" panose="020B0604020202020204" pitchFamily="34" charset="0"/>
              <a:buChar char="•"/>
            </a:pPr>
            <a:r>
              <a:rPr lang="en-US" sz="1800">
                <a:solidFill>
                  <a:schemeClr val="tx1"/>
                </a:solidFill>
              </a:rPr>
              <a:t>Result: use of 3</a:t>
            </a:r>
            <a:r>
              <a:rPr lang="en-US" sz="1800" baseline="30000">
                <a:solidFill>
                  <a:schemeClr val="tx1"/>
                </a:solidFill>
              </a:rPr>
              <a:t>rd</a:t>
            </a:r>
            <a:r>
              <a:rPr lang="en-US" sz="1800">
                <a:solidFill>
                  <a:schemeClr val="tx1"/>
                </a:solidFill>
              </a:rPr>
              <a:t> party, web-based quoting systems as a filter for eliminating certain members of the public</a:t>
            </a:r>
            <a:endParaRPr lang="en-US" sz="1800">
              <a:solidFill>
                <a:schemeClr val="tx1"/>
              </a:solidFill>
              <a:cs typeface="Calibri" panose="020F0502020204030204"/>
            </a:endParaRPr>
          </a:p>
          <a:p>
            <a:pPr marL="215900" indent="-215900">
              <a:spcBef>
                <a:spcPts val="0"/>
              </a:spcBef>
              <a:spcAft>
                <a:spcPts val="1200"/>
              </a:spcAft>
              <a:buClrTx/>
              <a:buFont typeface="Arial" panose="020B0604020202020204" pitchFamily="34" charset="0"/>
              <a:buChar char="•"/>
            </a:pPr>
            <a:r>
              <a:rPr lang="en-US" sz="1800">
                <a:solidFill>
                  <a:schemeClr val="tx1"/>
                </a:solidFill>
                <a:cs typeface="Calibri" panose="020F0502020204030204"/>
              </a:rPr>
              <a:t>Convenient for public but not really comparative quotes: limited to aggregator insurance providers</a:t>
            </a:r>
          </a:p>
          <a:p>
            <a:pPr marL="0" indent="0">
              <a:buClrTx/>
              <a:buNone/>
            </a:pPr>
            <a:r>
              <a:rPr lang="en-US" sz="1800">
                <a:solidFill>
                  <a:schemeClr val="tx1"/>
                </a:solidFill>
                <a:cs typeface="Calibri" panose="020F0502020204030204"/>
              </a:rPr>
              <a:t>Note: FSRA reports observing some brokers themselves complicit with insurers in non-compliance with TAC Rule</a:t>
            </a:r>
          </a:p>
        </p:txBody>
      </p:sp>
      <p:sp>
        <p:nvSpPr>
          <p:cNvPr id="6" name="Title 5">
            <a:extLst>
              <a:ext uri="{FF2B5EF4-FFF2-40B4-BE49-F238E27FC236}">
                <a16:creationId xmlns:a16="http://schemas.microsoft.com/office/drawing/2014/main" id="{A32D36E2-2EFF-F044-DB36-6A9B865BADAD}"/>
              </a:ext>
            </a:extLst>
          </p:cNvPr>
          <p:cNvSpPr>
            <a:spLocks noGrp="1"/>
          </p:cNvSpPr>
          <p:nvPr>
            <p:ph type="title"/>
          </p:nvPr>
        </p:nvSpPr>
        <p:spPr>
          <a:xfrm>
            <a:off x="2480720" y="625924"/>
            <a:ext cx="6215947" cy="531985"/>
          </a:xfrm>
        </p:spPr>
        <p:txBody>
          <a:bodyPr/>
          <a:lstStyle/>
          <a:p>
            <a:r>
              <a:rPr lang="en-US" spc="-50"/>
              <a:t>TAC Rule: FSRA Report</a:t>
            </a:r>
            <a:r>
              <a:rPr lang="en-US" spc="-50">
                <a:solidFill>
                  <a:schemeClr val="tx1">
                    <a:lumMod val="75000"/>
                    <a:lumOff val="25000"/>
                  </a:schemeClr>
                </a:solidFill>
                <a:latin typeface="+mj-lt"/>
                <a:cs typeface="+mj-cs"/>
              </a:rPr>
              <a:t>: </a:t>
            </a:r>
            <a:r>
              <a:rPr lang="en-US" sz="2400" b="1">
                <a:solidFill>
                  <a:schemeClr val="accent2"/>
                </a:solidFill>
                <a:latin typeface="+mj-lt"/>
                <a:ea typeface="+mj-ea"/>
                <a:cs typeface="+mj-cs"/>
              </a:rPr>
              <a:t>Aggregators</a:t>
            </a:r>
            <a:endParaRPr lang="en-US">
              <a:solidFill>
                <a:schemeClr val="accent2"/>
              </a:solidFill>
            </a:endParaRPr>
          </a:p>
        </p:txBody>
      </p:sp>
    </p:spTree>
    <p:extLst>
      <p:ext uri="{BB962C8B-B14F-4D97-AF65-F5344CB8AC3E}">
        <p14:creationId xmlns:p14="http://schemas.microsoft.com/office/powerpoint/2010/main" val="1299074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3549F3-9B81-E6A3-0B3A-4F3B0449FB52}"/>
              </a:ext>
            </a:extLst>
          </p:cNvPr>
          <p:cNvSpPr>
            <a:spLocks noGrp="1"/>
          </p:cNvSpPr>
          <p:nvPr>
            <p:ph type="sldNum" sz="quarter" idx="12"/>
          </p:nvPr>
        </p:nvSpPr>
        <p:spPr/>
        <p:txBody>
          <a:bodyPr/>
          <a:lstStyle/>
          <a:p>
            <a:r>
              <a:rPr lang="en-CA"/>
              <a:t>    </a:t>
            </a:r>
            <a:fld id="{0B07E68F-F95F-4766-AD73-8BA768EC99B8}" type="slidenum">
              <a:rPr lang="en-CA" smtClean="0"/>
              <a:pPr/>
              <a:t>16</a:t>
            </a:fld>
            <a:endParaRPr lang="en-CA"/>
          </a:p>
        </p:txBody>
      </p:sp>
      <p:sp>
        <p:nvSpPr>
          <p:cNvPr id="3" name="Content Placeholder 2">
            <a:extLst>
              <a:ext uri="{FF2B5EF4-FFF2-40B4-BE49-F238E27FC236}">
                <a16:creationId xmlns:a16="http://schemas.microsoft.com/office/drawing/2014/main" id="{95D52646-7C30-FFBD-A89F-F89DBB68A152}"/>
              </a:ext>
            </a:extLst>
          </p:cNvPr>
          <p:cNvSpPr>
            <a:spLocks noGrp="1"/>
          </p:cNvSpPr>
          <p:nvPr>
            <p:ph sz="half" idx="1"/>
          </p:nvPr>
        </p:nvSpPr>
        <p:spPr>
          <a:xfrm>
            <a:off x="2480720" y="1191985"/>
            <a:ext cx="6215947" cy="3690257"/>
          </a:xfrm>
        </p:spPr>
        <p:txBody>
          <a:bodyPr/>
          <a:lstStyle/>
          <a:p>
            <a:r>
              <a:rPr lang="en-US" sz="1800">
                <a:solidFill>
                  <a:schemeClr val="tx1"/>
                </a:solidFill>
              </a:rPr>
              <a:t>Results of RIBO brokerage Spot Checks:</a:t>
            </a:r>
          </a:p>
          <a:p>
            <a:r>
              <a:rPr lang="en-US" sz="1600">
                <a:solidFill>
                  <a:schemeClr val="tx1"/>
                </a:solidFill>
              </a:rPr>
              <a:t>1. Brokers generally ensure consumers can access automobile insurance it in a timely manner.</a:t>
            </a:r>
          </a:p>
          <a:p>
            <a:r>
              <a:rPr lang="en-US" sz="1600">
                <a:solidFill>
                  <a:schemeClr val="tx1"/>
                </a:solidFill>
              </a:rPr>
              <a:t>2. In most cases, consumers were provided the lowest quote. However, where consumers were not provided the lowest quote there was a lack of documentation. </a:t>
            </a:r>
          </a:p>
          <a:p>
            <a:r>
              <a:rPr lang="en-US" sz="1600">
                <a:solidFill>
                  <a:schemeClr val="tx1"/>
                </a:solidFill>
              </a:rPr>
              <a:t>3. Most brokerages have created TAC policies and procedures.</a:t>
            </a:r>
          </a:p>
          <a:p>
            <a:r>
              <a:rPr lang="en-US" sz="1600">
                <a:solidFill>
                  <a:schemeClr val="tx1"/>
                </a:solidFill>
              </a:rPr>
              <a:t>4. Disclosures of real or potential conflicts of interests were deficient.</a:t>
            </a:r>
          </a:p>
          <a:p>
            <a:r>
              <a:rPr lang="en-US" sz="1600">
                <a:solidFill>
                  <a:schemeClr val="tx1"/>
                </a:solidFill>
              </a:rPr>
              <a:t>5. For renewals, most brokerages are compliant with the TAC Rule and have some policies and procedures in place to contact their clients about renewals.</a:t>
            </a:r>
          </a:p>
        </p:txBody>
      </p:sp>
      <p:sp>
        <p:nvSpPr>
          <p:cNvPr id="6" name="Title 5">
            <a:extLst>
              <a:ext uri="{FF2B5EF4-FFF2-40B4-BE49-F238E27FC236}">
                <a16:creationId xmlns:a16="http://schemas.microsoft.com/office/drawing/2014/main" id="{3E1C02A8-5C37-0CE9-34DA-26555F46BE7D}"/>
              </a:ext>
            </a:extLst>
          </p:cNvPr>
          <p:cNvSpPr>
            <a:spLocks noGrp="1"/>
          </p:cNvSpPr>
          <p:nvPr>
            <p:ph type="title"/>
          </p:nvPr>
        </p:nvSpPr>
        <p:spPr>
          <a:xfrm>
            <a:off x="2480720" y="625924"/>
            <a:ext cx="6215947" cy="566061"/>
          </a:xfrm>
        </p:spPr>
        <p:txBody>
          <a:bodyPr/>
          <a:lstStyle/>
          <a:p>
            <a:r>
              <a:rPr lang="en-US"/>
              <a:t>RIBO TAC Report: </a:t>
            </a:r>
            <a:r>
              <a:rPr lang="en-US" sz="2600" b="0"/>
              <a:t>Released June 2023</a:t>
            </a:r>
          </a:p>
        </p:txBody>
      </p:sp>
    </p:spTree>
    <p:extLst>
      <p:ext uri="{BB962C8B-B14F-4D97-AF65-F5344CB8AC3E}">
        <p14:creationId xmlns:p14="http://schemas.microsoft.com/office/powerpoint/2010/main" val="95417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056E0-813D-06E0-FFD7-6343B4050883}"/>
              </a:ext>
            </a:extLst>
          </p:cNvPr>
          <p:cNvSpPr>
            <a:spLocks noGrp="1"/>
          </p:cNvSpPr>
          <p:nvPr>
            <p:ph type="sldNum" sz="quarter" idx="12"/>
          </p:nvPr>
        </p:nvSpPr>
        <p:spPr/>
        <p:txBody>
          <a:bodyPr/>
          <a:lstStyle/>
          <a:p>
            <a:r>
              <a:rPr lang="en-CA"/>
              <a:t>    </a:t>
            </a:r>
            <a:fld id="{0B07E68F-F95F-4766-AD73-8BA768EC99B8}" type="slidenum">
              <a:rPr lang="en-CA" smtClean="0"/>
              <a:pPr/>
              <a:t>17</a:t>
            </a:fld>
            <a:endParaRPr lang="en-CA"/>
          </a:p>
        </p:txBody>
      </p:sp>
      <p:sp>
        <p:nvSpPr>
          <p:cNvPr id="3" name="Content Placeholder 2">
            <a:extLst>
              <a:ext uri="{FF2B5EF4-FFF2-40B4-BE49-F238E27FC236}">
                <a16:creationId xmlns:a16="http://schemas.microsoft.com/office/drawing/2014/main" id="{6385C6F8-C767-07F9-A02D-A0E7CCE99143}"/>
              </a:ext>
            </a:extLst>
          </p:cNvPr>
          <p:cNvSpPr>
            <a:spLocks noGrp="1"/>
          </p:cNvSpPr>
          <p:nvPr>
            <p:ph sz="half" idx="1"/>
          </p:nvPr>
        </p:nvSpPr>
        <p:spPr>
          <a:xfrm>
            <a:off x="2480720" y="1827320"/>
            <a:ext cx="6215947" cy="3017520"/>
          </a:xfrm>
        </p:spPr>
        <p:txBody>
          <a:bodyPr/>
          <a:lstStyle/>
          <a:p>
            <a:r>
              <a:rPr lang="en-US" sz="1800">
                <a:solidFill>
                  <a:schemeClr val="tx1"/>
                </a:solidFill>
              </a:rPr>
              <a:t>We also identified the following best practices that all licensees should follow:</a:t>
            </a:r>
          </a:p>
          <a:p>
            <a:r>
              <a:rPr lang="en-US" sz="1600">
                <a:solidFill>
                  <a:schemeClr val="tx1"/>
                </a:solidFill>
              </a:rPr>
              <a:t>1. Create, develop, implement TAC processes and guidelines</a:t>
            </a:r>
          </a:p>
          <a:p>
            <a:r>
              <a:rPr lang="en-US" sz="1600">
                <a:solidFill>
                  <a:schemeClr val="tx1"/>
                </a:solidFill>
              </a:rPr>
              <a:t>2. Monitor compliance with TAC Rule </a:t>
            </a:r>
          </a:p>
          <a:p>
            <a:r>
              <a:rPr lang="en-US" sz="1600">
                <a:solidFill>
                  <a:schemeClr val="tx1"/>
                </a:solidFill>
              </a:rPr>
              <a:t>3. Review customer needs for renewals</a:t>
            </a:r>
          </a:p>
          <a:p>
            <a:r>
              <a:rPr lang="en-US" sz="1600">
                <a:solidFill>
                  <a:schemeClr val="tx1"/>
                </a:solidFill>
              </a:rPr>
              <a:t>4. Monitor markets regularly</a:t>
            </a:r>
          </a:p>
          <a:p>
            <a:r>
              <a:rPr lang="en-US" sz="1600">
                <a:solidFill>
                  <a:schemeClr val="tx1"/>
                </a:solidFill>
              </a:rPr>
              <a:t>5. Provide proper disclosures to customers</a:t>
            </a:r>
          </a:p>
        </p:txBody>
      </p:sp>
      <p:sp>
        <p:nvSpPr>
          <p:cNvPr id="5" name="Title 5">
            <a:extLst>
              <a:ext uri="{FF2B5EF4-FFF2-40B4-BE49-F238E27FC236}">
                <a16:creationId xmlns:a16="http://schemas.microsoft.com/office/drawing/2014/main" id="{32821FF4-0313-2FE3-54DF-CD15B853E709}"/>
              </a:ext>
            </a:extLst>
          </p:cNvPr>
          <p:cNvSpPr>
            <a:spLocks noGrp="1"/>
          </p:cNvSpPr>
          <p:nvPr>
            <p:ph type="title"/>
          </p:nvPr>
        </p:nvSpPr>
        <p:spPr>
          <a:xfrm>
            <a:off x="2480720" y="625924"/>
            <a:ext cx="6215947" cy="1002851"/>
          </a:xfrm>
        </p:spPr>
        <p:txBody>
          <a:bodyPr/>
          <a:lstStyle/>
          <a:p>
            <a:r>
              <a:rPr lang="en-US"/>
              <a:t>RIBO Best Practices for TAC Compliance</a:t>
            </a:r>
          </a:p>
        </p:txBody>
      </p:sp>
    </p:spTree>
    <p:extLst>
      <p:ext uri="{BB962C8B-B14F-4D97-AF65-F5344CB8AC3E}">
        <p14:creationId xmlns:p14="http://schemas.microsoft.com/office/powerpoint/2010/main" val="3673685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E60C4-7FD7-A551-B817-A9FDDC25AAC5}"/>
              </a:ext>
            </a:extLst>
          </p:cNvPr>
          <p:cNvSpPr>
            <a:spLocks noGrp="1"/>
          </p:cNvSpPr>
          <p:nvPr>
            <p:ph type="sldNum" sz="quarter" idx="12"/>
          </p:nvPr>
        </p:nvSpPr>
        <p:spPr>
          <a:xfrm>
            <a:off x="-4634454" y="2986194"/>
            <a:ext cx="5928644" cy="273844"/>
          </a:xfrm>
        </p:spPr>
        <p:txBody>
          <a:bodyPr/>
          <a:lstStyle/>
          <a:p>
            <a:fld id="{0B07E68F-F95F-4766-AD73-8BA768EC99B8}" type="slidenum">
              <a:rPr lang="en-CA" smtClean="0"/>
              <a:t>18</a:t>
            </a:fld>
            <a:endParaRPr lang="en-CA"/>
          </a:p>
        </p:txBody>
      </p:sp>
      <p:sp>
        <p:nvSpPr>
          <p:cNvPr id="3" name="Content Placeholder 2">
            <a:extLst>
              <a:ext uri="{FF2B5EF4-FFF2-40B4-BE49-F238E27FC236}">
                <a16:creationId xmlns:a16="http://schemas.microsoft.com/office/drawing/2014/main" id="{71774031-27F2-9E22-3806-9DD0F83A3909}"/>
              </a:ext>
            </a:extLst>
          </p:cNvPr>
          <p:cNvSpPr>
            <a:spLocks noGrp="1"/>
          </p:cNvSpPr>
          <p:nvPr>
            <p:ph sz="half" idx="1"/>
          </p:nvPr>
        </p:nvSpPr>
        <p:spPr>
          <a:xfrm>
            <a:off x="2443981" y="1338943"/>
            <a:ext cx="6601545" cy="3502931"/>
          </a:xfrm>
        </p:spPr>
        <p:txBody>
          <a:bodyPr lIns="91440" tIns="45720" rIns="91440" bIns="45720" anchor="t"/>
          <a:lstStyle/>
          <a:p>
            <a:pPr marL="0" indent="0">
              <a:buClrTx/>
              <a:buNone/>
            </a:pPr>
            <a:r>
              <a:rPr lang="en-US" sz="1800">
                <a:solidFill>
                  <a:schemeClr val="tx1"/>
                </a:solidFill>
                <a:cs typeface="Calibri" panose="020F0502020204030204"/>
              </a:rPr>
              <a:t>New disclosure guidelines will be coming soon – stay tuned!</a:t>
            </a:r>
          </a:p>
          <a:p>
            <a:pPr marL="0" indent="0">
              <a:spcAft>
                <a:spcPts val="600"/>
              </a:spcAft>
              <a:buClrTx/>
              <a:buNone/>
            </a:pPr>
            <a:r>
              <a:rPr lang="en-US" sz="1800">
                <a:solidFill>
                  <a:schemeClr val="tx1"/>
                </a:solidFill>
                <a:cs typeface="Calibri" panose="020F0502020204030204"/>
              </a:rPr>
              <a:t>In the meantime:</a:t>
            </a:r>
          </a:p>
          <a:p>
            <a:pPr marL="215900" lvl="1" indent="-215900">
              <a:spcAft>
                <a:spcPts val="600"/>
              </a:spcAft>
              <a:buClrTx/>
              <a:buFont typeface="Arial" panose="05000000000000000000" pitchFamily="2" charset="2"/>
              <a:buChar char="•"/>
            </a:pPr>
            <a:r>
              <a:rPr lang="en-US" sz="1800" spc="-20">
                <a:solidFill>
                  <a:schemeClr val="tx1"/>
                </a:solidFill>
                <a:cs typeface="Calibri" panose="020F0502020204030204"/>
              </a:rPr>
              <a:t>Concept: meaningful disclosure about conflicts or potential conflicts of interest in a timely manner</a:t>
            </a:r>
          </a:p>
          <a:p>
            <a:pPr marL="215900" lvl="1" indent="-215900">
              <a:spcAft>
                <a:spcPts val="600"/>
              </a:spcAft>
              <a:buClrTx/>
              <a:buFont typeface="Arial" panose="05000000000000000000" pitchFamily="2" charset="2"/>
              <a:buChar char="•"/>
            </a:pPr>
            <a:r>
              <a:rPr lang="en-US" sz="1800" spc="-20">
                <a:solidFill>
                  <a:schemeClr val="tx1"/>
                </a:solidFill>
                <a:cs typeface="Calibri" panose="020F0502020204030204"/>
              </a:rPr>
              <a:t>Give clients opportunity to make informed decisions</a:t>
            </a:r>
          </a:p>
          <a:p>
            <a:pPr marL="215900" lvl="1" indent="-215900">
              <a:spcAft>
                <a:spcPts val="600"/>
              </a:spcAft>
              <a:buClrTx/>
              <a:buFont typeface="Arial" panose="05000000000000000000" pitchFamily="2" charset="2"/>
              <a:buChar char="•"/>
            </a:pPr>
            <a:r>
              <a:rPr lang="en-US" sz="1800" spc="-20">
                <a:solidFill>
                  <a:schemeClr val="tx1"/>
                </a:solidFill>
                <a:cs typeface="Calibri" panose="020F0502020204030204"/>
              </a:rPr>
              <a:t>Disclosure should not be made after decision to purchase is made </a:t>
            </a:r>
          </a:p>
          <a:p>
            <a:pPr marL="215900" lvl="1" indent="-215900">
              <a:spcAft>
                <a:spcPts val="600"/>
              </a:spcAft>
              <a:buClrTx/>
              <a:buFont typeface="Arial" panose="05000000000000000000" pitchFamily="2" charset="2"/>
              <a:buChar char="•"/>
            </a:pPr>
            <a:r>
              <a:rPr lang="en-US" sz="1800" spc="-20">
                <a:solidFill>
                  <a:schemeClr val="tx1"/>
                </a:solidFill>
                <a:cs typeface="Calibri" panose="020F0502020204030204"/>
              </a:rPr>
              <a:t>That’s too late</a:t>
            </a:r>
          </a:p>
          <a:p>
            <a:pPr marL="215900" lvl="1" indent="-215900">
              <a:spcAft>
                <a:spcPts val="600"/>
              </a:spcAft>
              <a:buClrTx/>
              <a:buFont typeface="Arial" panose="05000000000000000000" pitchFamily="2" charset="2"/>
              <a:buChar char="•"/>
            </a:pPr>
            <a:r>
              <a:rPr lang="en-US" sz="1800" spc="-20">
                <a:solidFill>
                  <a:schemeClr val="tx1"/>
                </a:solidFill>
                <a:cs typeface="Calibri" panose="020F0502020204030204"/>
              </a:rPr>
              <a:t>Disclosure to be actively brought to a client’s attention at the time you are recommending a product not just at the time of the transaction. </a:t>
            </a:r>
            <a:endParaRPr lang="en-US" sz="1800" spc="-20">
              <a:solidFill>
                <a:schemeClr val="tx1"/>
              </a:solidFill>
              <a:highlight>
                <a:srgbClr val="FFFF00"/>
              </a:highlight>
              <a:cs typeface="Calibri" panose="020F0502020204030204"/>
            </a:endParaRPr>
          </a:p>
          <a:p>
            <a:pPr marL="215900" lvl="1" indent="-215900">
              <a:spcAft>
                <a:spcPts val="600"/>
              </a:spcAft>
              <a:buClrTx/>
              <a:buFont typeface="Arial" panose="05000000000000000000" pitchFamily="2" charset="2"/>
              <a:buChar char="•"/>
            </a:pPr>
            <a:r>
              <a:rPr lang="en-US" sz="1800" spc="-20">
                <a:solidFill>
                  <a:schemeClr val="tx1"/>
                </a:solidFill>
                <a:cs typeface="Calibri" panose="020F0502020204030204"/>
              </a:rPr>
              <a:t>Example: Not just on website or buried in a barrage of documents </a:t>
            </a:r>
          </a:p>
          <a:p>
            <a:pPr>
              <a:buClrTx/>
              <a:buFont typeface="Arial" panose="020B0604020202020204" pitchFamily="34" charset="0"/>
              <a:buChar char="•"/>
            </a:pPr>
            <a:endParaRPr lang="en-US" sz="1800">
              <a:cs typeface="Calibri" panose="020F0502020204030204"/>
            </a:endParaRPr>
          </a:p>
        </p:txBody>
      </p:sp>
      <p:sp>
        <p:nvSpPr>
          <p:cNvPr id="6" name="Title 5">
            <a:extLst>
              <a:ext uri="{FF2B5EF4-FFF2-40B4-BE49-F238E27FC236}">
                <a16:creationId xmlns:a16="http://schemas.microsoft.com/office/drawing/2014/main" id="{6E7AF24D-A07C-4EB0-84FF-97DC43095E03}"/>
              </a:ext>
            </a:extLst>
          </p:cNvPr>
          <p:cNvSpPr>
            <a:spLocks noGrp="1"/>
          </p:cNvSpPr>
          <p:nvPr>
            <p:ph type="title"/>
          </p:nvPr>
        </p:nvSpPr>
        <p:spPr>
          <a:xfrm>
            <a:off x="2480720" y="625925"/>
            <a:ext cx="6215947" cy="583898"/>
          </a:xfrm>
        </p:spPr>
        <p:txBody>
          <a:bodyPr/>
          <a:lstStyle/>
          <a:p>
            <a:r>
              <a:rPr lang="en-US"/>
              <a:t>Disclosure</a:t>
            </a:r>
          </a:p>
        </p:txBody>
      </p:sp>
      <p:sp>
        <p:nvSpPr>
          <p:cNvPr id="7" name="Slide Number Placeholder 1">
            <a:extLst>
              <a:ext uri="{FF2B5EF4-FFF2-40B4-BE49-F238E27FC236}">
                <a16:creationId xmlns:a16="http://schemas.microsoft.com/office/drawing/2014/main" id="{2322E7D5-43A5-D813-31D7-0916CD8A7C42}"/>
              </a:ext>
            </a:extLst>
          </p:cNvPr>
          <p:cNvSpPr txBox="1">
            <a:spLocks/>
          </p:cNvSpPr>
          <p:nvPr/>
        </p:nvSpPr>
        <p:spPr>
          <a:xfrm>
            <a:off x="2480721" y="4844840"/>
            <a:ext cx="5928644" cy="273844"/>
          </a:xfrm>
          <a:prstGeom prst="rect">
            <a:avLst/>
          </a:prstGeom>
        </p:spPr>
        <p:txBody>
          <a:bodyPr vert="horz" lIns="0" tIns="0" rIns="0" bIns="0" rtlCol="0" anchor="b" anchorCtr="0"/>
          <a:lstStyle>
            <a:defPPr>
              <a:defRPr lang="en-US"/>
            </a:defPPr>
            <a:lvl1pPr marL="0" algn="r" defTabSz="457200" rtl="0" eaLnBrk="1" latinLnBrk="0" hangingPunct="1">
              <a:defRPr sz="788"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a:t>    </a:t>
            </a:r>
            <a:fld id="{0B07E68F-F95F-4766-AD73-8BA768EC99B8}" type="slidenum">
              <a:rPr lang="en-CA" smtClean="0"/>
              <a:pPr/>
              <a:t>18</a:t>
            </a:fld>
            <a:endParaRPr lang="en-CA"/>
          </a:p>
        </p:txBody>
      </p:sp>
    </p:spTree>
    <p:extLst>
      <p:ext uri="{BB962C8B-B14F-4D97-AF65-F5344CB8AC3E}">
        <p14:creationId xmlns:p14="http://schemas.microsoft.com/office/powerpoint/2010/main" val="2907040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71625" y="4903152"/>
            <a:ext cx="1882139"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
                <a:cs typeface="Calibri"/>
              </a:rPr>
              <a:t>Registered</a:t>
            </a:r>
            <a:r>
              <a:rPr sz="900" spc="15">
                <a:solidFill>
                  <a:srgbClr val="FFFFFF"/>
                </a:solidFill>
                <a:latin typeface="Calibri"/>
                <a:cs typeface="Calibri"/>
              </a:rPr>
              <a:t> </a:t>
            </a:r>
            <a:r>
              <a:rPr sz="900">
                <a:solidFill>
                  <a:srgbClr val="FFFFFF"/>
                </a:solidFill>
                <a:latin typeface="Calibri"/>
                <a:cs typeface="Calibri"/>
              </a:rPr>
              <a:t>Insurance</a:t>
            </a:r>
            <a:r>
              <a:rPr sz="900" spc="-55">
                <a:solidFill>
                  <a:srgbClr val="FFFFFF"/>
                </a:solidFill>
                <a:latin typeface="Calibri"/>
                <a:cs typeface="Calibri"/>
              </a:rPr>
              <a:t> </a:t>
            </a:r>
            <a:r>
              <a:rPr sz="900">
                <a:solidFill>
                  <a:srgbClr val="FFFFFF"/>
                </a:solidFill>
                <a:latin typeface="Calibri"/>
                <a:cs typeface="Calibri"/>
              </a:rPr>
              <a:t>Brokers</a:t>
            </a:r>
            <a:r>
              <a:rPr sz="900" spc="-10">
                <a:solidFill>
                  <a:srgbClr val="FFFFFF"/>
                </a:solidFill>
                <a:latin typeface="Calibri"/>
                <a:cs typeface="Calibri"/>
              </a:rPr>
              <a:t> </a:t>
            </a:r>
            <a:r>
              <a:rPr sz="900">
                <a:solidFill>
                  <a:srgbClr val="FFFFFF"/>
                </a:solidFill>
                <a:latin typeface="Calibri"/>
                <a:cs typeface="Calibri"/>
              </a:rPr>
              <a:t>of</a:t>
            </a:r>
            <a:r>
              <a:rPr sz="900" spc="-30">
                <a:solidFill>
                  <a:srgbClr val="FFFFFF"/>
                </a:solidFill>
                <a:latin typeface="Calibri"/>
                <a:cs typeface="Calibri"/>
              </a:rPr>
              <a:t> </a:t>
            </a:r>
            <a:r>
              <a:rPr sz="900" spc="-10">
                <a:solidFill>
                  <a:srgbClr val="FFFFFF"/>
                </a:solidFill>
                <a:latin typeface="Calibri"/>
                <a:cs typeface="Calibri"/>
              </a:rPr>
              <a:t>Ontario</a:t>
            </a:r>
            <a:endParaRPr sz="900">
              <a:latin typeface="Calibri"/>
              <a:cs typeface="Calibri"/>
            </a:endParaRPr>
          </a:p>
        </p:txBody>
      </p:sp>
      <p:grpSp>
        <p:nvGrpSpPr>
          <p:cNvPr id="3" name="object 3"/>
          <p:cNvGrpSpPr/>
          <p:nvPr/>
        </p:nvGrpSpPr>
        <p:grpSpPr>
          <a:xfrm>
            <a:off x="0" y="0"/>
            <a:ext cx="9144000" cy="4752340"/>
            <a:chOff x="0" y="0"/>
            <a:chExt cx="9144000" cy="4752340"/>
          </a:xfrm>
        </p:grpSpPr>
        <p:sp>
          <p:nvSpPr>
            <p:cNvPr id="4" name="object 4"/>
            <p:cNvSpPr/>
            <p:nvPr/>
          </p:nvSpPr>
          <p:spPr>
            <a:xfrm>
              <a:off x="908050" y="3260090"/>
              <a:ext cx="7406640" cy="0"/>
            </a:xfrm>
            <a:custGeom>
              <a:avLst/>
              <a:gdLst/>
              <a:ahLst/>
              <a:cxnLst/>
              <a:rect l="l" t="t" r="r" b="b"/>
              <a:pathLst>
                <a:path w="7406640">
                  <a:moveTo>
                    <a:pt x="0" y="0"/>
                  </a:moveTo>
                  <a:lnTo>
                    <a:pt x="7406640" y="0"/>
                  </a:lnTo>
                </a:path>
              </a:pathLst>
            </a:custGeom>
            <a:ln w="6350">
              <a:solidFill>
                <a:srgbClr val="7E7E7E"/>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0"/>
              <a:ext cx="9143999" cy="4752340"/>
            </a:xfrm>
            <a:prstGeom prst="rect">
              <a:avLst/>
            </a:prstGeom>
          </p:spPr>
        </p:pic>
      </p:grpSp>
      <p:pic>
        <p:nvPicPr>
          <p:cNvPr id="7" name="object 7"/>
          <p:cNvPicPr/>
          <p:nvPr/>
        </p:nvPicPr>
        <p:blipFill>
          <a:blip r:embed="rId3" cstate="print"/>
          <a:stretch>
            <a:fillRect/>
          </a:stretch>
        </p:blipFill>
        <p:spPr>
          <a:xfrm>
            <a:off x="822960" y="599440"/>
            <a:ext cx="3398520" cy="1699260"/>
          </a:xfrm>
          <a:prstGeom prst="rect">
            <a:avLst/>
          </a:prstGeom>
        </p:spPr>
      </p:pic>
      <p:sp>
        <p:nvSpPr>
          <p:cNvPr id="9" name="Subtitle 14">
            <a:extLst>
              <a:ext uri="{FF2B5EF4-FFF2-40B4-BE49-F238E27FC236}">
                <a16:creationId xmlns:a16="http://schemas.microsoft.com/office/drawing/2014/main" id="{D025C70F-21AB-D133-5703-DBCB07953F6A}"/>
              </a:ext>
            </a:extLst>
          </p:cNvPr>
          <p:cNvSpPr txBox="1">
            <a:spLocks/>
          </p:cNvSpPr>
          <p:nvPr/>
        </p:nvSpPr>
        <p:spPr>
          <a:xfrm>
            <a:off x="785553" y="3851795"/>
            <a:ext cx="2872740" cy="325658"/>
          </a:xfrm>
          <a:prstGeom prst="rect">
            <a:avLst/>
          </a:prstGeom>
        </p:spPr>
        <p:txBody>
          <a:bodyPr lIns="0" tIns="0" rIns="0" bIns="0" anchor="t" anchorCtr="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914400"/>
            <a:r>
              <a:rPr lang="en-CA" sz="1400" kern="0">
                <a:solidFill>
                  <a:schemeClr val="bg1"/>
                </a:solidFill>
              </a:rPr>
              <a:t>September 18, 2023</a:t>
            </a:r>
          </a:p>
        </p:txBody>
      </p:sp>
      <p:sp>
        <p:nvSpPr>
          <p:cNvPr id="10" name="Title 1">
            <a:extLst>
              <a:ext uri="{FF2B5EF4-FFF2-40B4-BE49-F238E27FC236}">
                <a16:creationId xmlns:a16="http://schemas.microsoft.com/office/drawing/2014/main" id="{DC9B390F-7685-DDCC-8DD7-B26FFDBF5A3B}"/>
              </a:ext>
            </a:extLst>
          </p:cNvPr>
          <p:cNvSpPr txBox="1">
            <a:spLocks/>
          </p:cNvSpPr>
          <p:nvPr/>
        </p:nvSpPr>
        <p:spPr>
          <a:xfrm>
            <a:off x="756457" y="2485575"/>
            <a:ext cx="7897091" cy="1051490"/>
          </a:xfrm>
          <a:prstGeom prst="rect">
            <a:avLst/>
          </a:prstGeom>
        </p:spPr>
        <p:txBody>
          <a:bodyPr lIns="0" tIns="0" rIns="0" bIns="0" anchor="t" anchorCtr="0">
            <a:noAutofit/>
          </a:bodyPr>
          <a:lstStyle>
            <a:lvl1pPr>
              <a:defRPr>
                <a:latin typeface="+mj-lt"/>
                <a:ea typeface="+mj-ea"/>
                <a:cs typeface="+mj-cs"/>
              </a:defRPr>
            </a:lvl1pPr>
          </a:lstStyle>
          <a:p>
            <a:pPr algn="l" defTabSz="914400"/>
            <a:r>
              <a:rPr lang="en-US" sz="3000" kern="0">
                <a:solidFill>
                  <a:schemeClr val="bg1"/>
                </a:solidFill>
                <a:latin typeface="+mn-lt"/>
              </a:rPr>
              <a:t>Questions &amp; Answers</a:t>
            </a:r>
            <a:endParaRPr lang="en-CA" sz="3000" kern="0">
              <a:solidFill>
                <a:schemeClr val="bg1"/>
              </a:solidFill>
              <a:latin typeface="+mn-lt"/>
            </a:endParaRPr>
          </a:p>
        </p:txBody>
      </p:sp>
    </p:spTree>
    <p:extLst>
      <p:ext uri="{BB962C8B-B14F-4D97-AF65-F5344CB8AC3E}">
        <p14:creationId xmlns:p14="http://schemas.microsoft.com/office/powerpoint/2010/main" val="212388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E60C4-7FD7-A551-B817-A9FDDC25AAC5}"/>
              </a:ext>
            </a:extLst>
          </p:cNvPr>
          <p:cNvSpPr>
            <a:spLocks noGrp="1"/>
          </p:cNvSpPr>
          <p:nvPr>
            <p:ph type="sldNum" sz="quarter" idx="12"/>
          </p:nvPr>
        </p:nvSpPr>
        <p:spPr/>
        <p:txBody>
          <a:bodyPr/>
          <a:lstStyle/>
          <a:p>
            <a:fld id="{0B07E68F-F95F-4766-AD73-8BA768EC99B8}" type="slidenum">
              <a:rPr lang="en-CA" smtClean="0"/>
              <a:t>2</a:t>
            </a:fld>
            <a:endParaRPr lang="en-CA"/>
          </a:p>
        </p:txBody>
      </p:sp>
      <p:sp>
        <p:nvSpPr>
          <p:cNvPr id="3" name="Content Placeholder 2">
            <a:extLst>
              <a:ext uri="{FF2B5EF4-FFF2-40B4-BE49-F238E27FC236}">
                <a16:creationId xmlns:a16="http://schemas.microsoft.com/office/drawing/2014/main" id="{71774031-27F2-9E22-3806-9DD0F83A3909}"/>
              </a:ext>
            </a:extLst>
          </p:cNvPr>
          <p:cNvSpPr>
            <a:spLocks noGrp="1"/>
          </p:cNvSpPr>
          <p:nvPr>
            <p:ph sz="half" idx="1"/>
          </p:nvPr>
        </p:nvSpPr>
        <p:spPr>
          <a:xfrm>
            <a:off x="2480720" y="1396093"/>
            <a:ext cx="6215947" cy="3314913"/>
          </a:xfrm>
        </p:spPr>
        <p:txBody>
          <a:bodyPr lIns="91440" tIns="45720" rIns="91440" bIns="45720" anchor="t"/>
          <a:lstStyle/>
          <a:p>
            <a:pPr marL="171450" lvl="1" indent="0">
              <a:buClrTx/>
              <a:buNone/>
            </a:pPr>
            <a:r>
              <a:rPr lang="en-US" sz="1800">
                <a:solidFill>
                  <a:schemeClr val="tx1"/>
                </a:solidFill>
              </a:rPr>
              <a:t>Brokers must ensure that:</a:t>
            </a:r>
          </a:p>
          <a:p>
            <a:pPr marL="457200" lvl="1" indent="-285750">
              <a:buClrTx/>
              <a:buFont typeface="Arial" panose="020B0604020202020204" pitchFamily="34" charset="0"/>
              <a:buChar char="•"/>
            </a:pPr>
            <a:r>
              <a:rPr lang="en-US" sz="1800">
                <a:solidFill>
                  <a:schemeClr val="tx1"/>
                </a:solidFill>
              </a:rPr>
              <a:t>Consumers are provided with the lowest rate available</a:t>
            </a:r>
            <a:endParaRPr lang="en-US" sz="1800">
              <a:solidFill>
                <a:schemeClr val="tx1"/>
              </a:solidFill>
              <a:cs typeface="Calibri"/>
            </a:endParaRPr>
          </a:p>
          <a:p>
            <a:pPr marL="514350" lvl="1" indent="-342900">
              <a:buClrTx/>
              <a:buFont typeface="Arial" panose="020B0604020202020204" pitchFamily="34" charset="0"/>
              <a:buChar char="•"/>
            </a:pPr>
            <a:r>
              <a:rPr lang="en-US" sz="1800">
                <a:solidFill>
                  <a:schemeClr val="tx1"/>
                </a:solidFill>
              </a:rPr>
              <a:t>Eligible consumers are offered a quote/renewal rate consistent with insurer's filed rates and underwriting rules; and </a:t>
            </a:r>
            <a:endParaRPr lang="en-US" sz="1800">
              <a:solidFill>
                <a:schemeClr val="tx1"/>
              </a:solidFill>
              <a:cs typeface="Calibri"/>
            </a:endParaRPr>
          </a:p>
          <a:p>
            <a:pPr marL="514350" lvl="1" indent="-342900">
              <a:buClrTx/>
              <a:buFont typeface="Arial" panose="020B0604020202020204" pitchFamily="34" charset="0"/>
              <a:buChar char="•"/>
            </a:pPr>
            <a:r>
              <a:rPr lang="en-US" sz="1800">
                <a:solidFill>
                  <a:schemeClr val="tx1"/>
                </a:solidFill>
              </a:rPr>
              <a:t>Accept all auto insurance business from consumers meeting the insurer's approved rules</a:t>
            </a:r>
            <a:endParaRPr lang="en-US" sz="1800">
              <a:solidFill>
                <a:schemeClr val="tx1"/>
              </a:solidFill>
              <a:cs typeface="Calibri"/>
            </a:endParaRPr>
          </a:p>
        </p:txBody>
      </p:sp>
      <p:sp>
        <p:nvSpPr>
          <p:cNvPr id="4" name="Title 3">
            <a:extLst>
              <a:ext uri="{FF2B5EF4-FFF2-40B4-BE49-F238E27FC236}">
                <a16:creationId xmlns:a16="http://schemas.microsoft.com/office/drawing/2014/main" id="{F814C24C-232F-55B5-F855-6D24EF507670}"/>
              </a:ext>
            </a:extLst>
          </p:cNvPr>
          <p:cNvSpPr>
            <a:spLocks noGrp="1"/>
          </p:cNvSpPr>
          <p:nvPr>
            <p:ph type="title"/>
          </p:nvPr>
        </p:nvSpPr>
        <p:spPr>
          <a:xfrm>
            <a:off x="2480720" y="625925"/>
            <a:ext cx="6215947" cy="579207"/>
          </a:xfrm>
        </p:spPr>
        <p:txBody>
          <a:bodyPr/>
          <a:lstStyle/>
          <a:p>
            <a:r>
              <a:rPr lang="en-US" sz="3600" b="1" spc="0">
                <a:latin typeface="Calibri" panose="020F0502020204030204" pitchFamily="34" charset="0"/>
                <a:cs typeface="Calibri" panose="020F0502020204030204" pitchFamily="34" charset="0"/>
              </a:rPr>
              <a:t> Take-All-Comers (TAC) Rule </a:t>
            </a:r>
            <a:endParaRPr lang="en-US" b="1" spc="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910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8BE4-63DE-089E-A166-9AE74B1E223E}"/>
              </a:ext>
            </a:extLst>
          </p:cNvPr>
          <p:cNvSpPr>
            <a:spLocks noGrp="1"/>
          </p:cNvSpPr>
          <p:nvPr>
            <p:ph type="title"/>
          </p:nvPr>
        </p:nvSpPr>
        <p:spPr>
          <a:xfrm>
            <a:off x="2121535" y="268922"/>
            <a:ext cx="6174740" cy="553998"/>
          </a:xfrm>
        </p:spPr>
        <p:txBody>
          <a:bodyPr/>
          <a:lstStyle/>
          <a:p>
            <a:r>
              <a:rPr lang="en-US" sz="3600"/>
              <a:t>Take-All-Comers (“TAC”)</a:t>
            </a:r>
          </a:p>
        </p:txBody>
      </p:sp>
      <p:pic>
        <p:nvPicPr>
          <p:cNvPr id="5" name="Picture 4" descr="A pen on a document with a red stamp&#10;&#10;Description automatically generated">
            <a:extLst>
              <a:ext uri="{FF2B5EF4-FFF2-40B4-BE49-F238E27FC236}">
                <a16:creationId xmlns:a16="http://schemas.microsoft.com/office/drawing/2014/main" id="{98A073D9-DCB0-1F36-E932-4A3CBFBA4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895350"/>
            <a:ext cx="3581400" cy="4248150"/>
          </a:xfrm>
          <a:prstGeom prst="rect">
            <a:avLst/>
          </a:prstGeom>
        </p:spPr>
      </p:pic>
      <p:pic>
        <p:nvPicPr>
          <p:cNvPr id="7" name="Picture 6" descr="A close-up of a stamp&#10;&#10;Description automatically generated">
            <a:extLst>
              <a:ext uri="{FF2B5EF4-FFF2-40B4-BE49-F238E27FC236}">
                <a16:creationId xmlns:a16="http://schemas.microsoft.com/office/drawing/2014/main" id="{6D59AF20-759A-4BA6-B0DC-EDF93AB5B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895350"/>
            <a:ext cx="3581400" cy="4248150"/>
          </a:xfrm>
          <a:prstGeom prst="rect">
            <a:avLst/>
          </a:prstGeom>
        </p:spPr>
      </p:pic>
      <p:sp>
        <p:nvSpPr>
          <p:cNvPr id="3" name="Holder 4">
            <a:extLst>
              <a:ext uri="{FF2B5EF4-FFF2-40B4-BE49-F238E27FC236}">
                <a16:creationId xmlns:a16="http://schemas.microsoft.com/office/drawing/2014/main" id="{37481E43-6166-1056-E755-32728C73D6A1}"/>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975826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F4BC9-9B66-BD6D-EB87-01038DA9D2D0}"/>
              </a:ext>
            </a:extLst>
          </p:cNvPr>
          <p:cNvSpPr>
            <a:spLocks noGrp="1"/>
          </p:cNvSpPr>
          <p:nvPr>
            <p:ph type="title"/>
          </p:nvPr>
        </p:nvSpPr>
        <p:spPr>
          <a:xfrm>
            <a:off x="2399666" y="268922"/>
            <a:ext cx="6174740" cy="553998"/>
          </a:xfrm>
        </p:spPr>
        <p:txBody>
          <a:bodyPr/>
          <a:lstStyle/>
          <a:p>
            <a:pPr algn="l"/>
            <a:r>
              <a:rPr lang="en-GB" sz="1800" b="1">
                <a:effectLst/>
                <a:latin typeface="Calibri" panose="020F0502020204030204" pitchFamily="34" charset="0"/>
                <a:ea typeface="Times New Roman" panose="02020603050405020304" pitchFamily="18" charset="0"/>
              </a:rPr>
              <a:t>How does </a:t>
            </a:r>
            <a:r>
              <a:rPr lang="en-GB" sz="1800">
                <a:latin typeface="Calibri" panose="020F0502020204030204" pitchFamily="34" charset="0"/>
                <a:ea typeface="Times New Roman" panose="02020603050405020304" pitchFamily="18" charset="0"/>
              </a:rPr>
              <a:t>the </a:t>
            </a:r>
            <a:r>
              <a:rPr lang="en-GB" sz="1800" b="1">
                <a:effectLst/>
                <a:latin typeface="Calibri" panose="020F0502020204030204" pitchFamily="34" charset="0"/>
                <a:ea typeface="Times New Roman" panose="02020603050405020304" pitchFamily="18" charset="0"/>
              </a:rPr>
              <a:t>TAC Rule apply when presenting a bundled home and auto package? </a:t>
            </a:r>
            <a:endParaRPr lang="en-US"/>
          </a:p>
        </p:txBody>
      </p:sp>
      <p:sp>
        <p:nvSpPr>
          <p:cNvPr id="3" name="Text Placeholder 2">
            <a:extLst>
              <a:ext uri="{FF2B5EF4-FFF2-40B4-BE49-F238E27FC236}">
                <a16:creationId xmlns:a16="http://schemas.microsoft.com/office/drawing/2014/main" id="{26ACAABB-4DBE-6C96-E44E-431A359B9CBB}"/>
              </a:ext>
            </a:extLst>
          </p:cNvPr>
          <p:cNvSpPr>
            <a:spLocks noGrp="1"/>
          </p:cNvSpPr>
          <p:nvPr>
            <p:ph type="body" idx="1"/>
          </p:nvPr>
        </p:nvSpPr>
        <p:spPr>
          <a:xfrm>
            <a:off x="2399666" y="968357"/>
            <a:ext cx="5896609" cy="3539430"/>
          </a:xfrm>
        </p:spPr>
        <p:txBody>
          <a:bodyPr wrap="square" lIns="0" tIns="0" rIns="0" bIns="0" anchor="t">
            <a:spAutoFit/>
          </a:bodyPr>
          <a:lstStyle/>
          <a:p>
            <a:r>
              <a:rPr lang="en-CA" sz="1800" b="1">
                <a:solidFill>
                  <a:srgbClr val="00B050"/>
                </a:solidFill>
                <a:effectLst/>
                <a:latin typeface="+mj-lt"/>
                <a:ea typeface="Times New Roman" panose="02020603050405020304" pitchFamily="18" charset="0"/>
              </a:rPr>
              <a:t>Answer: </a:t>
            </a:r>
          </a:p>
          <a:p>
            <a:br>
              <a:rPr lang="en-CA" sz="1800" b="1">
                <a:effectLst/>
                <a:latin typeface="+mj-lt"/>
                <a:ea typeface="Times New Roman" panose="02020603050405020304" pitchFamily="18" charset="0"/>
              </a:rPr>
            </a:br>
            <a:r>
              <a:rPr lang="en-CA" sz="1800">
                <a:solidFill>
                  <a:schemeClr val="tx1"/>
                </a:solidFill>
                <a:effectLst/>
                <a:latin typeface="+mj-lt"/>
                <a:ea typeface="Times New Roman" panose="02020603050405020304" pitchFamily="18" charset="0"/>
              </a:rPr>
              <a:t>As an insurance professional you need to ensure that your recommendations are based on a needs assessment, KYC (“Know Your Client”) &amp; KYP (“Know Your Product”). </a:t>
            </a:r>
            <a:r>
              <a:rPr lang="en-CA" sz="1800">
                <a:solidFill>
                  <a:schemeClr val="tx1"/>
                </a:solidFill>
                <a:latin typeface="+mj-lt"/>
                <a:ea typeface="Times New Roman" panose="02020603050405020304" pitchFamily="18" charset="0"/>
              </a:rPr>
              <a:t>Please a</a:t>
            </a:r>
            <a:r>
              <a:rPr lang="en-CA" sz="1800">
                <a:solidFill>
                  <a:schemeClr val="tx1"/>
                </a:solidFill>
                <a:effectLst/>
                <a:latin typeface="+mj-lt"/>
                <a:ea typeface="Times New Roman" panose="02020603050405020304" pitchFamily="18" charset="0"/>
              </a:rPr>
              <a:t>lso, </a:t>
            </a:r>
            <a:r>
              <a:rPr lang="en-CA" sz="1800">
                <a:solidFill>
                  <a:schemeClr val="tx1"/>
                </a:solidFill>
                <a:latin typeface="+mj-lt"/>
                <a:ea typeface="Times New Roman" panose="02020603050405020304" pitchFamily="18" charset="0"/>
              </a:rPr>
              <a:t>maintain a record </a:t>
            </a:r>
            <a:r>
              <a:rPr lang="en-CA" sz="1800">
                <a:solidFill>
                  <a:schemeClr val="tx1"/>
                </a:solidFill>
                <a:effectLst/>
                <a:latin typeface="+mj-lt"/>
                <a:ea typeface="Times New Roman" panose="02020603050405020304" pitchFamily="18" charset="0"/>
              </a:rPr>
              <a:t>in your system of your </a:t>
            </a:r>
            <a:r>
              <a:rPr lang="en-CA" sz="1800">
                <a:solidFill>
                  <a:schemeClr val="tx1"/>
                </a:solidFill>
                <a:latin typeface="+mj-lt"/>
                <a:ea typeface="Times New Roman" panose="02020603050405020304" pitchFamily="18" charset="0"/>
              </a:rPr>
              <a:t>discussion </a:t>
            </a:r>
            <a:r>
              <a:rPr lang="en-CA" sz="1800">
                <a:solidFill>
                  <a:schemeClr val="tx1"/>
                </a:solidFill>
                <a:effectLst/>
                <a:latin typeface="+mj-lt"/>
                <a:ea typeface="Times New Roman" panose="02020603050405020304" pitchFamily="18" charset="0"/>
              </a:rPr>
              <a:t>and the reason for the specific bundle.</a:t>
            </a:r>
            <a:r>
              <a:rPr lang="en-CA" sz="1800">
                <a:solidFill>
                  <a:schemeClr val="tx1"/>
                </a:solidFill>
                <a:latin typeface="+mj-lt"/>
                <a:ea typeface="Times New Roman" panose="02020603050405020304" pitchFamily="18" charset="0"/>
              </a:rPr>
              <a:t> </a:t>
            </a:r>
            <a:endParaRPr lang="en-CA" sz="1800">
              <a:solidFill>
                <a:schemeClr val="tx1"/>
              </a:solidFill>
              <a:effectLst/>
              <a:latin typeface="+mj-lt"/>
              <a:ea typeface="Times New Roman" panose="02020603050405020304" pitchFamily="18" charset="0"/>
            </a:endParaRPr>
          </a:p>
          <a:p>
            <a:endParaRPr lang="en-CA" sz="1800">
              <a:solidFill>
                <a:schemeClr val="tx1"/>
              </a:solidFill>
              <a:latin typeface="+mj-lt"/>
              <a:ea typeface="Times New Roman" panose="02020603050405020304" pitchFamily="18" charset="0"/>
            </a:endParaRPr>
          </a:p>
          <a:p>
            <a:r>
              <a:rPr lang="en-CA" sz="1800">
                <a:solidFill>
                  <a:schemeClr val="tx1"/>
                </a:solidFill>
                <a:effectLst/>
                <a:latin typeface="+mj-lt"/>
                <a:ea typeface="Times New Roman" panose="02020603050405020304" pitchFamily="18" charset="0"/>
              </a:rPr>
              <a:t>Example, this bundle has water coverage whereas this one does not. Should be based on the coverage that the client(s) want and based on the professional’s recommendations. </a:t>
            </a:r>
            <a:r>
              <a:rPr lang="en-CA" sz="1800" b="1">
                <a:solidFill>
                  <a:schemeClr val="tx1"/>
                </a:solidFill>
                <a:effectLst/>
                <a:latin typeface="+mj-lt"/>
                <a:ea typeface="Times New Roman" panose="02020603050405020304" pitchFamily="18" charset="0"/>
              </a:rPr>
              <a:t>Ensure you, Document, Document, Document!</a:t>
            </a:r>
            <a:endParaRPr lang="en-US" sz="1800">
              <a:solidFill>
                <a:schemeClr val="tx1"/>
              </a:solidFill>
              <a:effectLst/>
              <a:latin typeface="+mj-lt"/>
              <a:ea typeface="Times New Roman" panose="02020603050405020304" pitchFamily="18" charset="0"/>
            </a:endParaRPr>
          </a:p>
          <a:p>
            <a:endParaRPr lang="en-US"/>
          </a:p>
        </p:txBody>
      </p:sp>
      <p:sp>
        <p:nvSpPr>
          <p:cNvPr id="4" name="Holder 4">
            <a:extLst>
              <a:ext uri="{FF2B5EF4-FFF2-40B4-BE49-F238E27FC236}">
                <a16:creationId xmlns:a16="http://schemas.microsoft.com/office/drawing/2014/main" id="{FBAD47EA-D968-D6A2-3456-79624452BE5C}"/>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336400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54D4-59A2-84F0-DB61-E4A296AD49C9}"/>
              </a:ext>
            </a:extLst>
          </p:cNvPr>
          <p:cNvSpPr>
            <a:spLocks noGrp="1"/>
          </p:cNvSpPr>
          <p:nvPr>
            <p:ph type="title"/>
          </p:nvPr>
        </p:nvSpPr>
        <p:spPr>
          <a:xfrm>
            <a:off x="2543810" y="268923"/>
            <a:ext cx="6174740" cy="408714"/>
          </a:xfrm>
        </p:spPr>
        <p:txBody>
          <a:bodyPr/>
          <a:lstStyle/>
          <a:p>
            <a:pPr algn="l"/>
            <a:r>
              <a:rPr lang="en-GB" sz="1800" b="1">
                <a:effectLst/>
                <a:latin typeface="Calibri" panose="020F0502020204030204" pitchFamily="34" charset="0"/>
                <a:ea typeface="Times New Roman" panose="02020603050405020304" pitchFamily="18" charset="0"/>
              </a:rPr>
              <a:t>Do licensees need to provide the best quote on every renewal?  </a:t>
            </a:r>
            <a:br>
              <a:rPr lang="en-US" sz="1800">
                <a:effectLst/>
                <a:latin typeface="Arial" panose="020B0604020202020204" pitchFamily="34" charset="0"/>
                <a:ea typeface="Arial" panose="020B0604020202020204" pitchFamily="34" charset="0"/>
              </a:rPr>
            </a:br>
            <a:endParaRPr lang="en-US"/>
          </a:p>
        </p:txBody>
      </p:sp>
      <p:sp>
        <p:nvSpPr>
          <p:cNvPr id="3" name="Text Placeholder 2">
            <a:extLst>
              <a:ext uri="{FF2B5EF4-FFF2-40B4-BE49-F238E27FC236}">
                <a16:creationId xmlns:a16="http://schemas.microsoft.com/office/drawing/2014/main" id="{A54289FC-AC58-9F09-3876-2DB6A8C2585C}"/>
              </a:ext>
            </a:extLst>
          </p:cNvPr>
          <p:cNvSpPr>
            <a:spLocks noGrp="1"/>
          </p:cNvSpPr>
          <p:nvPr>
            <p:ph type="body" idx="1"/>
          </p:nvPr>
        </p:nvSpPr>
        <p:spPr>
          <a:xfrm>
            <a:off x="2543810" y="971312"/>
            <a:ext cx="6174740" cy="1600438"/>
          </a:xfrm>
        </p:spPr>
        <p:txBody>
          <a:bodyPr wrap="square" lIns="0" tIns="0" rIns="0" bIns="0" anchor="t">
            <a:spAutoFit/>
          </a:bodyPr>
          <a:lstStyle/>
          <a:p>
            <a:pPr marR="0" lvl="0">
              <a:spcBef>
                <a:spcPts val="0"/>
              </a:spcBef>
              <a:spcAft>
                <a:spcPts val="0"/>
              </a:spcAft>
              <a:tabLst>
                <a:tab pos="182880" algn="l"/>
                <a:tab pos="365760" algn="l"/>
                <a:tab pos="548640" algn="l"/>
                <a:tab pos="850265" algn="l"/>
                <a:tab pos="1033145" algn="l"/>
                <a:tab pos="457200" algn="l"/>
              </a:tabLst>
            </a:pPr>
            <a:r>
              <a:rPr lang="en-GB" sz="1800" b="1">
                <a:solidFill>
                  <a:srgbClr val="00B050"/>
                </a:solidFill>
                <a:latin typeface="+mj-lt"/>
                <a:ea typeface="Times New Roman" panose="02020603050405020304" pitchFamily="18" charset="0"/>
              </a:rPr>
              <a:t>Answer:</a:t>
            </a:r>
          </a:p>
          <a:p>
            <a:pPr marR="0" lvl="0">
              <a:spcBef>
                <a:spcPts val="0"/>
              </a:spcBef>
              <a:spcAft>
                <a:spcPts val="0"/>
              </a:spcAft>
              <a:tabLst>
                <a:tab pos="182880" algn="l"/>
                <a:tab pos="365760" algn="l"/>
                <a:tab pos="548640" algn="l"/>
                <a:tab pos="850265" algn="l"/>
                <a:tab pos="1033145" algn="l"/>
                <a:tab pos="457200" algn="l"/>
              </a:tabLst>
            </a:pPr>
            <a:endParaRPr lang="en-GB" sz="1800" b="1">
              <a:solidFill>
                <a:srgbClr val="00B050"/>
              </a:solidFill>
              <a:effectLst/>
              <a:latin typeface="+mj-lt"/>
              <a:ea typeface="Times New Roman" panose="02020603050405020304" pitchFamily="18" charset="0"/>
            </a:endParaRPr>
          </a:p>
          <a:p>
            <a:pPr marL="216000" marR="0" lvl="0" indent="-216000">
              <a:spcBef>
                <a:spcPts val="0"/>
              </a:spcBef>
              <a:spcAft>
                <a:spcPts val="0"/>
              </a:spcAft>
              <a:buFont typeface="Arial" panose="020B0604020202020204" pitchFamily="34" charset="0"/>
              <a:buChar char="•"/>
              <a:tabLst>
                <a:tab pos="182880" algn="l"/>
                <a:tab pos="365760" algn="l"/>
                <a:tab pos="548640" algn="l"/>
                <a:tab pos="850265" algn="l"/>
                <a:tab pos="1033145" algn="l"/>
                <a:tab pos="457200" algn="l"/>
              </a:tabLst>
            </a:pPr>
            <a:r>
              <a:rPr lang="en-GB" sz="1800">
                <a:solidFill>
                  <a:schemeClr val="tx1"/>
                </a:solidFill>
                <a:effectLst/>
                <a:latin typeface="+mj-lt"/>
                <a:ea typeface="Times New Roman" panose="02020603050405020304" pitchFamily="18" charset="0"/>
              </a:rPr>
              <a:t>“Best quote” – committee’s interpretation: best product to meet the needs of the consumer. </a:t>
            </a:r>
            <a:endParaRPr lang="en-US" sz="1800">
              <a:solidFill>
                <a:schemeClr val="tx1"/>
              </a:solidFill>
              <a:effectLst/>
              <a:latin typeface="+mj-lt"/>
              <a:ea typeface="Arial" panose="020B0604020202020204" pitchFamily="34" charset="0"/>
            </a:endParaRPr>
          </a:p>
          <a:p>
            <a:pPr marL="216000" marR="0" lvl="0" indent="-216000">
              <a:spcBef>
                <a:spcPts val="0"/>
              </a:spcBef>
              <a:spcAft>
                <a:spcPts val="0"/>
              </a:spcAft>
              <a:buFont typeface="Arial" panose="020B0604020202020204" pitchFamily="34" charset="0"/>
              <a:buChar char="•"/>
              <a:tabLst>
                <a:tab pos="182880" algn="l"/>
                <a:tab pos="365760" algn="l"/>
                <a:tab pos="548640" algn="l"/>
                <a:tab pos="850265" algn="l"/>
                <a:tab pos="1033145" algn="l"/>
                <a:tab pos="457200" algn="l"/>
              </a:tabLst>
            </a:pPr>
            <a:r>
              <a:rPr lang="en-GB" sz="1800">
                <a:solidFill>
                  <a:schemeClr val="tx1"/>
                </a:solidFill>
                <a:effectLst/>
                <a:latin typeface="+mj-lt"/>
                <a:ea typeface="Times New Roman" panose="02020603050405020304" pitchFamily="18" charset="0"/>
              </a:rPr>
              <a:t>Yes – Know Your Client (“KYC”) and Know Your Product (“KYP”).</a:t>
            </a:r>
            <a:endParaRPr lang="en-US" sz="1800">
              <a:solidFill>
                <a:schemeClr val="tx1"/>
              </a:solidFill>
              <a:effectLst/>
              <a:latin typeface="+mj-lt"/>
              <a:ea typeface="Arial" panose="020B0604020202020204" pitchFamily="34" charset="0"/>
            </a:endParaRPr>
          </a:p>
          <a:p>
            <a:endParaRPr lang="en-US"/>
          </a:p>
        </p:txBody>
      </p:sp>
      <p:sp>
        <p:nvSpPr>
          <p:cNvPr id="4" name="Holder 4">
            <a:extLst>
              <a:ext uri="{FF2B5EF4-FFF2-40B4-BE49-F238E27FC236}">
                <a16:creationId xmlns:a16="http://schemas.microsoft.com/office/drawing/2014/main" id="{62911826-5F33-97D8-3BB4-6D20AEC3762B}"/>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165836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A566-F5C3-E613-3B94-34A248575AB0}"/>
              </a:ext>
            </a:extLst>
          </p:cNvPr>
          <p:cNvSpPr>
            <a:spLocks noGrp="1"/>
          </p:cNvSpPr>
          <p:nvPr>
            <p:ph type="title"/>
          </p:nvPr>
        </p:nvSpPr>
        <p:spPr>
          <a:xfrm>
            <a:off x="2514600" y="268922"/>
            <a:ext cx="6174740" cy="276999"/>
          </a:xfrm>
        </p:spPr>
        <p:txBody>
          <a:bodyPr/>
          <a:lstStyle/>
          <a:p>
            <a:pPr algn="l"/>
            <a:r>
              <a:rPr lang="en-GB" sz="1800" b="1">
                <a:effectLst/>
                <a:latin typeface="Calibri" panose="020F0502020204030204" pitchFamily="34" charset="0"/>
                <a:ea typeface="Arial" panose="020B0604020202020204" pitchFamily="34" charset="0"/>
              </a:rPr>
              <a:t>How does </a:t>
            </a:r>
            <a:r>
              <a:rPr lang="en-GB" sz="1800">
                <a:latin typeface="Calibri" panose="020F0502020204030204" pitchFamily="34" charset="0"/>
                <a:ea typeface="Arial" panose="020B0604020202020204" pitchFamily="34" charset="0"/>
              </a:rPr>
              <a:t>the </a:t>
            </a:r>
            <a:r>
              <a:rPr lang="en-GB" sz="1800" b="1">
                <a:effectLst/>
                <a:latin typeface="Calibri" panose="020F0502020204030204" pitchFamily="34" charset="0"/>
                <a:ea typeface="Arial" panose="020B0604020202020204" pitchFamily="34" charset="0"/>
              </a:rPr>
              <a:t>TAC Rule apply to renewals?</a:t>
            </a:r>
            <a:endParaRPr lang="en-US"/>
          </a:p>
        </p:txBody>
      </p:sp>
      <p:sp>
        <p:nvSpPr>
          <p:cNvPr id="3" name="Text Placeholder 2">
            <a:extLst>
              <a:ext uri="{FF2B5EF4-FFF2-40B4-BE49-F238E27FC236}">
                <a16:creationId xmlns:a16="http://schemas.microsoft.com/office/drawing/2014/main" id="{5E31D02D-ABF7-DE94-56A2-D2ECA7E1B979}"/>
              </a:ext>
            </a:extLst>
          </p:cNvPr>
          <p:cNvSpPr>
            <a:spLocks noGrp="1"/>
          </p:cNvSpPr>
          <p:nvPr>
            <p:ph type="body" idx="1"/>
          </p:nvPr>
        </p:nvSpPr>
        <p:spPr>
          <a:xfrm>
            <a:off x="2514600" y="673428"/>
            <a:ext cx="5896609" cy="4201150"/>
          </a:xfrm>
        </p:spPr>
        <p:txBody>
          <a:bodyPr wrap="square" lIns="0" tIns="0" rIns="0" bIns="0" anchor="t">
            <a:spAutoFit/>
          </a:bodyPr>
          <a:lstStyle/>
          <a:p>
            <a:pPr marR="0" lvl="0" fontAlgn="base">
              <a:spcBef>
                <a:spcPts val="0"/>
              </a:spcBef>
              <a:spcAft>
                <a:spcPts val="0"/>
              </a:spcAft>
            </a:pPr>
            <a:r>
              <a:rPr lang="en-CA" sz="1800" b="1">
                <a:solidFill>
                  <a:srgbClr val="00B050"/>
                </a:solidFill>
                <a:effectLst/>
                <a:latin typeface="+mj-lt"/>
                <a:ea typeface="Times New Roman" panose="02020603050405020304" pitchFamily="18" charset="0"/>
              </a:rPr>
              <a:t>Answer:</a:t>
            </a:r>
          </a:p>
          <a:p>
            <a:pPr marR="0" lvl="0" fontAlgn="base">
              <a:spcBef>
                <a:spcPts val="0"/>
              </a:spcBef>
              <a:spcAft>
                <a:spcPts val="0"/>
              </a:spcAft>
            </a:pPr>
            <a:endParaRPr lang="en-CA" sz="1800" b="1">
              <a:solidFill>
                <a:srgbClr val="00B050"/>
              </a:solidFill>
              <a:effectLst/>
              <a:latin typeface="+mj-lt"/>
              <a:ea typeface="Times New Roman" panose="02020603050405020304" pitchFamily="18" charset="0"/>
            </a:endParaRPr>
          </a:p>
          <a:p>
            <a:pPr marL="216000" marR="0" lvl="0" indent="-216000" fontAlgn="base">
              <a:spcBef>
                <a:spcPts val="0"/>
              </a:spcBef>
              <a:spcAft>
                <a:spcPts val="600"/>
              </a:spcAft>
              <a:buFont typeface="Arial" panose="020B0604020202020204" pitchFamily="34" charset="0"/>
              <a:buChar char="•"/>
            </a:pPr>
            <a:r>
              <a:rPr lang="en-CA" sz="1800">
                <a:solidFill>
                  <a:schemeClr val="tx1"/>
                </a:solidFill>
                <a:latin typeface="+mj-lt"/>
              </a:rPr>
              <a:t>Have practices and procedures implemented to ensure ALL renewals are reviewed and ensure that TAC is adhered to. </a:t>
            </a:r>
            <a:endParaRPr lang="en-US" sz="1800">
              <a:solidFill>
                <a:schemeClr val="tx1"/>
              </a:solidFill>
              <a:latin typeface="+mj-lt"/>
            </a:endParaRPr>
          </a:p>
          <a:p>
            <a:pPr marL="285750" marR="0" lvl="0" indent="-285750" fontAlgn="base">
              <a:spcBef>
                <a:spcPts val="0"/>
              </a:spcBef>
              <a:spcAft>
                <a:spcPts val="600"/>
              </a:spcAft>
              <a:buFont typeface="Arial" panose="020B0604020202020204" pitchFamily="34" charset="0"/>
              <a:buChar char="•"/>
            </a:pPr>
            <a:r>
              <a:rPr lang="en-CA" sz="1800">
                <a:solidFill>
                  <a:schemeClr val="tx1"/>
                </a:solidFill>
                <a:latin typeface="+mj-lt"/>
              </a:rPr>
              <a:t>TAC Interim and FSRA’s guidance 3 pillars. </a:t>
            </a:r>
            <a:r>
              <a:rPr lang="en-US" sz="1800">
                <a:solidFill>
                  <a:schemeClr val="tx1"/>
                </a:solidFill>
                <a:latin typeface="+mj-lt"/>
              </a:rPr>
              <a:t>According to the TAC Rule, all parties involved in the provision of automobile insurance have an obligation to: </a:t>
            </a:r>
          </a:p>
          <a:p>
            <a:pPr marL="742950" lvl="1" indent="-285750" fontAlgn="base">
              <a:spcAft>
                <a:spcPts val="600"/>
              </a:spcAft>
              <a:buFont typeface="Arial" panose="020B0604020202020204" pitchFamily="34" charset="0"/>
              <a:buChar char="•"/>
            </a:pPr>
            <a:r>
              <a:rPr lang="en-US">
                <a:solidFill>
                  <a:schemeClr val="tx1"/>
                </a:solidFill>
                <a:effectLst/>
                <a:latin typeface="+mj-lt"/>
                <a:ea typeface="Calibri" panose="020F0502020204030204" pitchFamily="34" charset="0"/>
              </a:rPr>
              <a:t>provide consumers with the lowest rate available.</a:t>
            </a:r>
            <a:endParaRPr lang="en-US">
              <a:solidFill>
                <a:schemeClr val="tx1"/>
              </a:solidFill>
              <a:latin typeface="+mj-lt"/>
              <a:ea typeface="Calibri" panose="020F0502020204030204" pitchFamily="34" charset="0"/>
            </a:endParaRPr>
          </a:p>
          <a:p>
            <a:pPr marL="742950" lvl="1" indent="-285750" fontAlgn="base">
              <a:spcAft>
                <a:spcPts val="600"/>
              </a:spcAft>
              <a:buFont typeface="Arial" panose="020B0604020202020204" pitchFamily="34" charset="0"/>
              <a:buChar char="•"/>
            </a:pPr>
            <a:r>
              <a:rPr lang="en-US">
                <a:solidFill>
                  <a:schemeClr val="tx1"/>
                </a:solidFill>
                <a:effectLst/>
                <a:latin typeface="+mj-lt"/>
                <a:ea typeface="Calibri" panose="020F0502020204030204" pitchFamily="34" charset="0"/>
              </a:rPr>
              <a:t>offer all eligible consumers a quote or renewal that is</a:t>
            </a:r>
            <a:r>
              <a:rPr lang="en-US">
                <a:solidFill>
                  <a:schemeClr val="tx1"/>
                </a:solidFill>
                <a:latin typeface="+mj-lt"/>
                <a:ea typeface="Calibri" panose="020F0502020204030204" pitchFamily="34" charset="0"/>
              </a:rPr>
              <a:t> </a:t>
            </a:r>
            <a:r>
              <a:rPr lang="en-US">
                <a:solidFill>
                  <a:schemeClr val="tx1"/>
                </a:solidFill>
                <a:effectLst/>
                <a:latin typeface="+mj-lt"/>
                <a:ea typeface="Calibri" panose="020F0502020204030204" pitchFamily="34" charset="0"/>
              </a:rPr>
              <a:t>consistent with the insurers’ filed rates and underwriting rules.</a:t>
            </a:r>
            <a:endParaRPr lang="en-US">
              <a:solidFill>
                <a:schemeClr val="tx1"/>
              </a:solidFill>
              <a:latin typeface="+mj-lt"/>
              <a:ea typeface="Calibri" panose="020F0502020204030204" pitchFamily="34" charset="0"/>
            </a:endParaRPr>
          </a:p>
          <a:p>
            <a:pPr marL="742950" lvl="1" indent="-285750" fontAlgn="base">
              <a:spcAft>
                <a:spcPts val="600"/>
              </a:spcAft>
              <a:buFont typeface="Arial" panose="020B0604020202020204" pitchFamily="34" charset="0"/>
              <a:buChar char="•"/>
            </a:pPr>
            <a:r>
              <a:rPr lang="en-US">
                <a:solidFill>
                  <a:schemeClr val="tx1"/>
                </a:solidFill>
                <a:effectLst/>
                <a:latin typeface="+mj-lt"/>
                <a:ea typeface="Calibri" panose="020F0502020204030204" pitchFamily="34" charset="0"/>
              </a:rPr>
              <a:t>accept all auto insurance business from consumers that meet Insurers’ approved rules.</a:t>
            </a:r>
            <a:endParaRPr lang="en-US">
              <a:solidFill>
                <a:schemeClr val="tx1"/>
              </a:solidFill>
              <a:effectLst/>
              <a:latin typeface="+mj-lt"/>
              <a:ea typeface="Times New Roman" panose="02020603050405020304" pitchFamily="18" charset="0"/>
            </a:endParaRPr>
          </a:p>
          <a:p>
            <a:endParaRPr lang="en-US"/>
          </a:p>
        </p:txBody>
      </p:sp>
      <p:sp>
        <p:nvSpPr>
          <p:cNvPr id="4" name="Holder 4">
            <a:extLst>
              <a:ext uri="{FF2B5EF4-FFF2-40B4-BE49-F238E27FC236}">
                <a16:creationId xmlns:a16="http://schemas.microsoft.com/office/drawing/2014/main" id="{A9F41A5D-98B5-1FCB-0A6B-5432142D9FFB}"/>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200796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62D8-B4D5-0840-1DF1-5C4E452A39CE}"/>
              </a:ext>
            </a:extLst>
          </p:cNvPr>
          <p:cNvSpPr>
            <a:spLocks noGrp="1"/>
          </p:cNvSpPr>
          <p:nvPr>
            <p:ph type="title"/>
          </p:nvPr>
        </p:nvSpPr>
        <p:spPr>
          <a:xfrm>
            <a:off x="2514600" y="268923"/>
            <a:ext cx="6174740" cy="830997"/>
          </a:xfrm>
        </p:spPr>
        <p:txBody>
          <a:bodyPr wrap="square" lIns="0" tIns="0" rIns="0" bIns="0" anchor="t">
            <a:spAutoFit/>
          </a:bodyPr>
          <a:lstStyle/>
          <a:p>
            <a:pPr algn="l"/>
            <a:r>
              <a:rPr lang="en-GB" sz="1800">
                <a:effectLst/>
                <a:ea typeface="Times New Roman" panose="02020603050405020304" pitchFamily="18" charset="0"/>
              </a:rPr>
              <a:t>Does the TAC Rule </a:t>
            </a:r>
            <a:r>
              <a:rPr lang="en-GB" sz="1800">
                <a:ea typeface="Times New Roman" panose="02020603050405020304" pitchFamily="18" charset="0"/>
              </a:rPr>
              <a:t>also apply</a:t>
            </a:r>
            <a:r>
              <a:rPr lang="en-GB" sz="1800">
                <a:effectLst/>
                <a:ea typeface="Times New Roman" panose="02020603050405020304" pitchFamily="18" charset="0"/>
              </a:rPr>
              <a:t> </a:t>
            </a:r>
            <a:r>
              <a:rPr lang="en-GB" sz="1800">
                <a:ea typeface="Times New Roman" panose="02020603050405020304" pitchFamily="18" charset="0"/>
              </a:rPr>
              <a:t>to brokerages who only hold commercial</a:t>
            </a:r>
            <a:r>
              <a:rPr lang="en-GB" sz="1800">
                <a:effectLst/>
                <a:ea typeface="Times New Roman" panose="02020603050405020304" pitchFamily="18" charset="0"/>
              </a:rPr>
              <a:t> </a:t>
            </a:r>
            <a:r>
              <a:rPr lang="en-GB" sz="1800">
                <a:ea typeface="Times New Roman" panose="02020603050405020304" pitchFamily="18" charset="0"/>
              </a:rPr>
              <a:t>auto contracts</a:t>
            </a:r>
            <a:r>
              <a:rPr lang="en-GB" sz="1800">
                <a:effectLst/>
                <a:ea typeface="Times New Roman" panose="02020603050405020304" pitchFamily="18" charset="0"/>
              </a:rPr>
              <a:t>? </a:t>
            </a:r>
            <a:br>
              <a:rPr lang="en-GB" sz="1800">
                <a:effectLst/>
                <a:latin typeface="Calibri" panose="020F0502020204030204" pitchFamily="34" charset="0"/>
                <a:ea typeface="Times New Roman" panose="02020603050405020304" pitchFamily="18" charset="0"/>
              </a:rPr>
            </a:br>
            <a:r>
              <a:rPr lang="en-GB" sz="1800">
                <a:ea typeface="Times New Roman" panose="02020603050405020304" pitchFamily="18" charset="0"/>
              </a:rPr>
              <a:t> </a:t>
            </a:r>
            <a:endParaRPr lang="en-US"/>
          </a:p>
        </p:txBody>
      </p:sp>
      <p:sp>
        <p:nvSpPr>
          <p:cNvPr id="3" name="Text Placeholder 2">
            <a:extLst>
              <a:ext uri="{FF2B5EF4-FFF2-40B4-BE49-F238E27FC236}">
                <a16:creationId xmlns:a16="http://schemas.microsoft.com/office/drawing/2014/main" id="{C10A9925-A6A6-33C0-95AC-285013805E7B}"/>
              </a:ext>
            </a:extLst>
          </p:cNvPr>
          <p:cNvSpPr>
            <a:spLocks noGrp="1"/>
          </p:cNvSpPr>
          <p:nvPr>
            <p:ph type="body" idx="1"/>
          </p:nvPr>
        </p:nvSpPr>
        <p:spPr>
          <a:xfrm>
            <a:off x="2514600" y="822921"/>
            <a:ext cx="6174740" cy="1119565"/>
          </a:xfrm>
        </p:spPr>
        <p:txBody>
          <a:bodyPr/>
          <a:lstStyle/>
          <a:p>
            <a:endParaRPr lang="en-US" sz="1800">
              <a:solidFill>
                <a:schemeClr val="tx1"/>
              </a:solidFill>
            </a:endParaRPr>
          </a:p>
          <a:p>
            <a:r>
              <a:rPr lang="en-US" sz="1800" spc="-20">
                <a:solidFill>
                  <a:schemeClr val="tx1"/>
                </a:solidFill>
                <a:latin typeface="Segoe UI" panose="020B0502040204020203" pitchFamily="34" charset="0"/>
              </a:rPr>
              <a:t>Yes. The TAC Rule applies </a:t>
            </a:r>
            <a:r>
              <a:rPr lang="en-US" sz="1800" spc="-20">
                <a:solidFill>
                  <a:schemeClr val="tx1"/>
                </a:solidFill>
                <a:effectLst/>
                <a:latin typeface="Segoe UI" panose="020B0502040204020203" pitchFamily="34" charset="0"/>
              </a:rPr>
              <a:t>to PPA and Non-PPA. It also applies to brokerages that classify themselves as "commercial only" brokerages.</a:t>
            </a:r>
          </a:p>
          <a:p>
            <a:endParaRPr lang="en-US" sz="1800" spc="-20">
              <a:solidFill>
                <a:schemeClr val="tx1"/>
              </a:solidFill>
              <a:latin typeface="Segoe UI" panose="020B0502040204020203" pitchFamily="34" charset="0"/>
            </a:endParaRPr>
          </a:p>
          <a:p>
            <a:pPr algn="r"/>
            <a:r>
              <a:rPr lang="en-GB" sz="1800" b="1">
                <a:solidFill>
                  <a:srgbClr val="00B050"/>
                </a:solidFill>
                <a:latin typeface="Calibri" panose="020F0502020204030204" pitchFamily="34" charset="0"/>
                <a:ea typeface="Times New Roman" panose="02020603050405020304" pitchFamily="18" charset="0"/>
              </a:rPr>
              <a:t>Answer: </a:t>
            </a:r>
            <a:r>
              <a:rPr lang="en-GB" sz="1800" b="1">
                <a:solidFill>
                  <a:schemeClr val="tx1"/>
                </a:solidFill>
                <a:latin typeface="Calibri" panose="020F0502020204030204" pitchFamily="34" charset="0"/>
                <a:ea typeface="Times New Roman" panose="02020603050405020304" pitchFamily="18" charset="0"/>
              </a:rPr>
              <a:t>YES!</a:t>
            </a:r>
            <a:endParaRPr lang="en-US" sz="1800" b="1">
              <a:solidFill>
                <a:schemeClr val="tx1"/>
              </a:solidFill>
            </a:endParaRPr>
          </a:p>
          <a:p>
            <a:endParaRPr lang="en-US" sz="1800" spc="-20">
              <a:solidFill>
                <a:schemeClr val="tx1"/>
              </a:solidFill>
              <a:effectLst/>
              <a:latin typeface="Arial" panose="020B0604020202020204" pitchFamily="34" charset="0"/>
            </a:endParaRPr>
          </a:p>
          <a:p>
            <a:endParaRPr lang="en-US" sz="1800">
              <a:solidFill>
                <a:schemeClr val="tx1"/>
              </a:solidFill>
            </a:endParaRPr>
          </a:p>
        </p:txBody>
      </p:sp>
      <p:sp>
        <p:nvSpPr>
          <p:cNvPr id="4" name="Holder 4">
            <a:extLst>
              <a:ext uri="{FF2B5EF4-FFF2-40B4-BE49-F238E27FC236}">
                <a16:creationId xmlns:a16="http://schemas.microsoft.com/office/drawing/2014/main" id="{E6A60B4B-50BE-5B42-875F-A679FBFF4833}"/>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28719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56DD-4137-A2A1-6984-E371CBB61158}"/>
              </a:ext>
            </a:extLst>
          </p:cNvPr>
          <p:cNvSpPr>
            <a:spLocks noGrp="1"/>
          </p:cNvSpPr>
          <p:nvPr>
            <p:ph type="title"/>
          </p:nvPr>
        </p:nvSpPr>
        <p:spPr>
          <a:xfrm>
            <a:off x="2520824" y="224039"/>
            <a:ext cx="6313686" cy="969496"/>
          </a:xfrm>
        </p:spPr>
        <p:txBody>
          <a:bodyPr/>
          <a:lstStyle/>
          <a:p>
            <a:pPr algn="l"/>
            <a:r>
              <a:rPr lang="en-GB" sz="1800">
                <a:latin typeface="Calibri" panose="020F0502020204030204" pitchFamily="34" charset="0"/>
                <a:ea typeface="Times New Roman" panose="02020603050405020304" pitchFamily="18" charset="0"/>
              </a:rPr>
              <a:t>A</a:t>
            </a:r>
            <a:r>
              <a:rPr lang="en-GB" sz="1800" b="1">
                <a:effectLst/>
                <a:latin typeface="Calibri" panose="020F0502020204030204" pitchFamily="34" charset="0"/>
                <a:ea typeface="Times New Roman" panose="02020603050405020304" pitchFamily="18" charset="0"/>
              </a:rPr>
              <a:t>re commercial only brokerages required to write personal lines policies with the Facility Association (“FA”)? </a:t>
            </a:r>
            <a:br>
              <a:rPr lang="en-US" sz="1800">
                <a:effectLst/>
                <a:latin typeface="Arial" panose="020B0604020202020204" pitchFamily="34" charset="0"/>
                <a:ea typeface="Arial" panose="020B0604020202020204" pitchFamily="34" charset="0"/>
              </a:rPr>
            </a:br>
            <a:endParaRPr lang="en-US"/>
          </a:p>
        </p:txBody>
      </p:sp>
      <p:sp>
        <p:nvSpPr>
          <p:cNvPr id="3" name="Text Placeholder 2">
            <a:extLst>
              <a:ext uri="{FF2B5EF4-FFF2-40B4-BE49-F238E27FC236}">
                <a16:creationId xmlns:a16="http://schemas.microsoft.com/office/drawing/2014/main" id="{151251A5-FE4A-013D-5362-CC6B2D00DB52}"/>
              </a:ext>
            </a:extLst>
          </p:cNvPr>
          <p:cNvSpPr>
            <a:spLocks noGrp="1"/>
          </p:cNvSpPr>
          <p:nvPr>
            <p:ph type="body" idx="1"/>
          </p:nvPr>
        </p:nvSpPr>
        <p:spPr>
          <a:xfrm>
            <a:off x="2520824" y="985639"/>
            <a:ext cx="6076421" cy="3631763"/>
          </a:xfrm>
        </p:spPr>
        <p:txBody>
          <a:bodyPr wrap="square" lIns="0" tIns="0" rIns="0" bIns="0" anchor="t">
            <a:spAutoFit/>
          </a:bodyPr>
          <a:lstStyle/>
          <a:p>
            <a:r>
              <a:rPr lang="en-GB" sz="1800" b="1">
                <a:solidFill>
                  <a:srgbClr val="00B050"/>
                </a:solidFill>
                <a:effectLst/>
                <a:latin typeface="+mj-lt"/>
                <a:ea typeface="Times New Roman" panose="02020603050405020304" pitchFamily="18" charset="0"/>
              </a:rPr>
              <a:t>Answer:</a:t>
            </a:r>
          </a:p>
          <a:p>
            <a:pPr>
              <a:spcAft>
                <a:spcPts val="1200"/>
              </a:spcAft>
            </a:pPr>
            <a:br>
              <a:rPr lang="en-GB" sz="1800">
                <a:effectLst/>
                <a:latin typeface="+mj-lt"/>
                <a:ea typeface="Times New Roman" panose="02020603050405020304" pitchFamily="18" charset="0"/>
              </a:rPr>
            </a:br>
            <a:r>
              <a:rPr lang="en-GB" sz="1800">
                <a:solidFill>
                  <a:schemeClr val="tx1"/>
                </a:solidFill>
                <a:effectLst/>
                <a:latin typeface="+mj-lt"/>
                <a:ea typeface="Times New Roman" panose="02020603050405020304" pitchFamily="18" charset="0"/>
              </a:rPr>
              <a:t>The </a:t>
            </a:r>
            <a:r>
              <a:rPr lang="en-GB" sz="1800">
                <a:solidFill>
                  <a:schemeClr val="tx1"/>
                </a:solidFill>
                <a:latin typeface="+mj-lt"/>
                <a:ea typeface="Times New Roman" panose="02020603050405020304" pitchFamily="18" charset="0"/>
              </a:rPr>
              <a:t>licensee </a:t>
            </a:r>
            <a:r>
              <a:rPr lang="en-GB" sz="1800">
                <a:solidFill>
                  <a:schemeClr val="tx1"/>
                </a:solidFill>
                <a:effectLst/>
                <a:latin typeface="+mj-lt"/>
                <a:ea typeface="Times New Roman" panose="02020603050405020304" pitchFamily="18" charset="0"/>
              </a:rPr>
              <a:t>would need to check with the association prior to writing that business</a:t>
            </a:r>
            <a:r>
              <a:rPr lang="en-GB" sz="1800">
                <a:solidFill>
                  <a:schemeClr val="tx1"/>
                </a:solidFill>
                <a:latin typeface="+mj-lt"/>
                <a:ea typeface="Times New Roman" panose="02020603050405020304" pitchFamily="18" charset="0"/>
              </a:rPr>
              <a:t>. </a:t>
            </a:r>
            <a:endParaRPr lang="en-GB" sz="1800">
              <a:solidFill>
                <a:schemeClr val="tx1"/>
              </a:solidFill>
              <a:effectLst/>
              <a:latin typeface="+mj-lt"/>
              <a:ea typeface="Times New Roman" panose="02020603050405020304" pitchFamily="18" charset="0"/>
            </a:endParaRPr>
          </a:p>
          <a:p>
            <a:pPr>
              <a:spcAft>
                <a:spcPts val="1200"/>
              </a:spcAft>
            </a:pPr>
            <a:r>
              <a:rPr lang="en-GB" sz="1800">
                <a:solidFill>
                  <a:schemeClr val="tx1"/>
                </a:solidFill>
                <a:effectLst/>
                <a:latin typeface="+mj-lt"/>
                <a:ea typeface="Times New Roman" panose="02020603050405020304" pitchFamily="18" charset="0"/>
              </a:rPr>
              <a:t>In Ontario, consumers are only required to have one declination letter from a voluntary market insurer before being eligible for coverage through the residual market. </a:t>
            </a:r>
            <a:endParaRPr lang="en-GB" sz="1800">
              <a:solidFill>
                <a:schemeClr val="tx1"/>
              </a:solidFill>
              <a:latin typeface="+mj-lt"/>
              <a:ea typeface="Times New Roman" panose="02020603050405020304" pitchFamily="18" charset="0"/>
            </a:endParaRPr>
          </a:p>
          <a:p>
            <a:pPr>
              <a:spcAft>
                <a:spcPts val="1200"/>
              </a:spcAft>
            </a:pPr>
            <a:r>
              <a:rPr lang="en-GB" sz="1800" spc="-20">
                <a:solidFill>
                  <a:schemeClr val="tx1"/>
                </a:solidFill>
                <a:effectLst/>
                <a:latin typeface="+mj-lt"/>
                <a:ea typeface="Times New Roman" panose="02020603050405020304" pitchFamily="18" charset="0"/>
              </a:rPr>
              <a:t>However, the </a:t>
            </a:r>
            <a:r>
              <a:rPr lang="en-GB" sz="1800" spc="-20">
                <a:solidFill>
                  <a:schemeClr val="tx1"/>
                </a:solidFill>
                <a:latin typeface="+mj-lt"/>
                <a:ea typeface="Times New Roman" panose="02020603050405020304" pitchFamily="18" charset="0"/>
              </a:rPr>
              <a:t>licensee</a:t>
            </a:r>
            <a:r>
              <a:rPr lang="en-GB" sz="1800" spc="-20">
                <a:solidFill>
                  <a:schemeClr val="tx1"/>
                </a:solidFill>
                <a:effectLst/>
                <a:latin typeface="+mj-lt"/>
                <a:ea typeface="Times New Roman" panose="02020603050405020304" pitchFamily="18" charset="0"/>
              </a:rPr>
              <a:t> needs to ensure that they </a:t>
            </a:r>
            <a:r>
              <a:rPr lang="en-GB" sz="1800" spc="-20">
                <a:solidFill>
                  <a:schemeClr val="tx1"/>
                </a:solidFill>
                <a:latin typeface="+mj-lt"/>
                <a:ea typeface="Times New Roman" panose="02020603050405020304" pitchFamily="18" charset="0"/>
              </a:rPr>
              <a:t>are assessing comparable coverages</a:t>
            </a:r>
            <a:r>
              <a:rPr lang="en-GB" sz="1800" spc="-20">
                <a:solidFill>
                  <a:schemeClr val="tx1"/>
                </a:solidFill>
                <a:effectLst/>
                <a:latin typeface="+mj-lt"/>
                <a:ea typeface="Times New Roman" panose="02020603050405020304" pitchFamily="18" charset="0"/>
              </a:rPr>
              <a:t> when placing business with a provider. Also, know the risk and if that risk qualifies for a standard market, brokers should be recommending them with a standard market.</a:t>
            </a:r>
            <a:r>
              <a:rPr lang="en-GB" sz="1800" spc="-20">
                <a:solidFill>
                  <a:schemeClr val="tx1"/>
                </a:solidFill>
                <a:latin typeface="+mj-lt"/>
                <a:ea typeface="Times New Roman" panose="02020603050405020304" pitchFamily="18" charset="0"/>
              </a:rPr>
              <a:t> </a:t>
            </a:r>
            <a:endParaRPr lang="en-US" spc="-20">
              <a:solidFill>
                <a:schemeClr val="tx1"/>
              </a:solidFill>
            </a:endParaRPr>
          </a:p>
        </p:txBody>
      </p:sp>
      <p:sp>
        <p:nvSpPr>
          <p:cNvPr id="5" name="Holder 4">
            <a:extLst>
              <a:ext uri="{FF2B5EF4-FFF2-40B4-BE49-F238E27FC236}">
                <a16:creationId xmlns:a16="http://schemas.microsoft.com/office/drawing/2014/main" id="{021F26B0-5245-5461-E1E7-543F0074A2CE}"/>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17414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57BF-FB0A-0E4A-FF89-A7F85C98CFA8}"/>
              </a:ext>
            </a:extLst>
          </p:cNvPr>
          <p:cNvSpPr>
            <a:spLocks noGrp="1"/>
          </p:cNvSpPr>
          <p:nvPr>
            <p:ph type="title"/>
          </p:nvPr>
        </p:nvSpPr>
        <p:spPr>
          <a:xfrm>
            <a:off x="2533163" y="268924"/>
            <a:ext cx="6174740" cy="331152"/>
          </a:xfrm>
        </p:spPr>
        <p:txBody>
          <a:bodyPr/>
          <a:lstStyle/>
          <a:p>
            <a:pPr algn="l"/>
            <a:r>
              <a:rPr lang="en-GB" sz="1800">
                <a:effectLst/>
                <a:latin typeface="Calibri" panose="020F0502020204030204" pitchFamily="34" charset="0"/>
                <a:ea typeface="Times New Roman" panose="02020603050405020304" pitchFamily="18" charset="0"/>
              </a:rPr>
              <a:t>Does TAC apply to private passenger vehicles only</a:t>
            </a:r>
            <a:r>
              <a:rPr lang="en-GB" sz="1800">
                <a:latin typeface="Calibri" panose="020F0502020204030204" pitchFamily="34" charset="0"/>
                <a:ea typeface="Times New Roman" panose="02020603050405020304" pitchFamily="18" charset="0"/>
              </a:rPr>
              <a:t>? </a:t>
            </a:r>
            <a:br>
              <a:rPr lang="en-GB" sz="1800" b="1">
                <a:effectLst/>
                <a:latin typeface="Calibri" panose="020F0502020204030204" pitchFamily="34" charset="0"/>
                <a:ea typeface="Times New Roman" panose="02020603050405020304" pitchFamily="18" charset="0"/>
              </a:rPr>
            </a:br>
            <a:endParaRPr lang="en-US">
              <a:solidFill>
                <a:schemeClr val="tx1"/>
              </a:solidFill>
            </a:endParaRPr>
          </a:p>
        </p:txBody>
      </p:sp>
      <p:sp>
        <p:nvSpPr>
          <p:cNvPr id="3" name="Text Placeholder 2">
            <a:extLst>
              <a:ext uri="{FF2B5EF4-FFF2-40B4-BE49-F238E27FC236}">
                <a16:creationId xmlns:a16="http://schemas.microsoft.com/office/drawing/2014/main" id="{32A8705B-E4AC-46A2-4C58-9BB4C1162791}"/>
              </a:ext>
            </a:extLst>
          </p:cNvPr>
          <p:cNvSpPr>
            <a:spLocks noGrp="1"/>
          </p:cNvSpPr>
          <p:nvPr>
            <p:ph type="body" idx="1"/>
          </p:nvPr>
        </p:nvSpPr>
        <p:spPr>
          <a:xfrm>
            <a:off x="2533163" y="906235"/>
            <a:ext cx="6174739" cy="3496799"/>
          </a:xfrm>
        </p:spPr>
        <p:txBody>
          <a:bodyPr/>
          <a:lstStyle/>
          <a:p>
            <a:pPr marL="216000" marR="0" lvl="0" indent="-216000">
              <a:spcBef>
                <a:spcPts val="0"/>
              </a:spcBef>
              <a:spcAft>
                <a:spcPts val="600"/>
              </a:spcAft>
              <a:buFont typeface="Arial" panose="020B0604020202020204" pitchFamily="34" charset="0"/>
              <a:buChar char="•"/>
              <a:tabLst>
                <a:tab pos="182880" algn="l"/>
                <a:tab pos="365760" algn="l"/>
                <a:tab pos="548640" algn="l"/>
                <a:tab pos="850265" algn="l"/>
                <a:tab pos="1033145" algn="l"/>
                <a:tab pos="457200" algn="l"/>
              </a:tabLst>
            </a:pPr>
            <a:r>
              <a:rPr lang="en-GB" sz="1800">
                <a:solidFill>
                  <a:schemeClr val="tx1"/>
                </a:solidFill>
                <a:effectLst/>
                <a:latin typeface="+mj-lt"/>
                <a:ea typeface="Times New Roman" panose="02020603050405020304" pitchFamily="18" charset="0"/>
              </a:rPr>
              <a:t>TAC applies to Private Passenger Vehicles (“PPA”) and </a:t>
            </a:r>
            <a:br>
              <a:rPr lang="en-GB" sz="1800">
                <a:solidFill>
                  <a:schemeClr val="tx1"/>
                </a:solidFill>
                <a:effectLst/>
                <a:latin typeface="+mj-lt"/>
                <a:ea typeface="Times New Roman" panose="02020603050405020304" pitchFamily="18" charset="0"/>
              </a:rPr>
            </a:br>
            <a:r>
              <a:rPr lang="en-GB" sz="1800">
                <a:solidFill>
                  <a:schemeClr val="tx1"/>
                </a:solidFill>
                <a:effectLst/>
                <a:latin typeface="+mj-lt"/>
                <a:ea typeface="Times New Roman" panose="02020603050405020304" pitchFamily="18" charset="0"/>
              </a:rPr>
              <a:t>Non-Private Passengers Vehicles (“Non-PPA”) including Commercial Vehicles. </a:t>
            </a:r>
            <a:endParaRPr lang="en-US" sz="1800">
              <a:solidFill>
                <a:schemeClr val="tx1"/>
              </a:solidFill>
              <a:effectLst/>
              <a:latin typeface="+mj-lt"/>
              <a:ea typeface="Arial" panose="020B0604020202020204" pitchFamily="34" charset="0"/>
            </a:endParaRPr>
          </a:p>
          <a:p>
            <a:pPr marL="216000" marR="0" lvl="0" indent="-216000">
              <a:spcBef>
                <a:spcPts val="0"/>
              </a:spcBef>
              <a:spcAft>
                <a:spcPts val="600"/>
              </a:spcAft>
              <a:buFont typeface="Arial" panose="020B0604020202020204" pitchFamily="34" charset="0"/>
              <a:buChar char="•"/>
              <a:tabLst>
                <a:tab pos="182880" algn="l"/>
                <a:tab pos="365760" algn="l"/>
                <a:tab pos="548640" algn="l"/>
                <a:tab pos="850265" algn="l"/>
                <a:tab pos="1033145" algn="l"/>
                <a:tab pos="457200" algn="l"/>
              </a:tabLst>
            </a:pPr>
            <a:r>
              <a:rPr lang="en-GB" sz="1800" b="1">
                <a:solidFill>
                  <a:schemeClr val="tx1"/>
                </a:solidFill>
                <a:effectLst/>
                <a:latin typeface="+mj-lt"/>
                <a:ea typeface="Times New Roman" panose="02020603050405020304" pitchFamily="18" charset="0"/>
              </a:rPr>
              <a:t>Fleet: </a:t>
            </a:r>
            <a:r>
              <a:rPr lang="en-US" sz="1800" i="1">
                <a:solidFill>
                  <a:schemeClr val="tx1"/>
                </a:solidFill>
                <a:effectLst/>
                <a:latin typeface="+mj-lt"/>
                <a:ea typeface="Calibri" panose="020F0502020204030204" pitchFamily="34" charset="0"/>
              </a:rPr>
              <a:t>FSRA will continue to recognize the practice initiated at FSCO of not requiring insurers to use filed underwriting rules for making decisions with respect to insuring a “fleet”. </a:t>
            </a:r>
            <a:r>
              <a:rPr lang="en-US" sz="1800" b="1" i="1">
                <a:solidFill>
                  <a:schemeClr val="tx1"/>
                </a:solidFill>
                <a:effectLst/>
                <a:latin typeface="+mj-lt"/>
                <a:ea typeface="Calibri" panose="020F0502020204030204" pitchFamily="34" charset="0"/>
              </a:rPr>
              <a:t>However</a:t>
            </a:r>
            <a:r>
              <a:rPr lang="en-US" sz="1800" i="1">
                <a:solidFill>
                  <a:schemeClr val="tx1"/>
                </a:solidFill>
                <a:effectLst/>
                <a:latin typeface="+mj-lt"/>
                <a:ea typeface="Calibri" panose="020F0502020204030204" pitchFamily="34" charset="0"/>
              </a:rPr>
              <a:t>, the prohibitions with respect to prohibited factors set out in </a:t>
            </a:r>
            <a:br>
              <a:rPr lang="en-US" sz="1800" i="1">
                <a:solidFill>
                  <a:schemeClr val="tx1"/>
                </a:solidFill>
                <a:effectLst/>
                <a:latin typeface="+mj-lt"/>
                <a:ea typeface="Calibri" panose="020F0502020204030204" pitchFamily="34" charset="0"/>
              </a:rPr>
            </a:br>
            <a:r>
              <a:rPr lang="en-US" sz="1800" b="1" i="1">
                <a:solidFill>
                  <a:schemeClr val="tx1"/>
                </a:solidFill>
                <a:effectLst/>
                <a:latin typeface="+mj-lt"/>
                <a:ea typeface="Calibri" panose="020F0502020204030204" pitchFamily="34" charset="0"/>
              </a:rPr>
              <a:t>s. 237(1) of </a:t>
            </a:r>
            <a:r>
              <a:rPr lang="en-US" sz="1800" b="1" i="1">
                <a:solidFill>
                  <a:schemeClr val="tx1"/>
                </a:solidFill>
                <a:latin typeface="+mj-lt"/>
                <a:ea typeface="Calibri" panose="020F0502020204030204" pitchFamily="34" charset="0"/>
              </a:rPr>
              <a:t>T</a:t>
            </a:r>
            <a:r>
              <a:rPr lang="en-US" sz="1800" b="1" i="1">
                <a:solidFill>
                  <a:schemeClr val="tx1"/>
                </a:solidFill>
                <a:effectLst/>
                <a:latin typeface="+mj-lt"/>
                <a:ea typeface="Calibri" panose="020F0502020204030204" pitchFamily="34" charset="0"/>
              </a:rPr>
              <a:t>he Insurance Act and</a:t>
            </a:r>
            <a:r>
              <a:rPr lang="en-US" sz="1800" b="1">
                <a:solidFill>
                  <a:schemeClr val="tx1"/>
                </a:solidFill>
                <a:effectLst/>
                <a:latin typeface="+mj-lt"/>
                <a:ea typeface="Calibri" panose="020F0502020204030204" pitchFamily="34" charset="0"/>
              </a:rPr>
              <a:t> </a:t>
            </a:r>
            <a:r>
              <a:rPr lang="en-US" sz="1800" b="1">
                <a:solidFill>
                  <a:schemeClr val="tx1"/>
                </a:solidFill>
                <a:latin typeface="+mj-lt"/>
                <a:ea typeface="Calibri" panose="020F0502020204030204" pitchFamily="34" charset="0"/>
              </a:rPr>
              <a:t>t</a:t>
            </a:r>
            <a:r>
              <a:rPr lang="en-US" sz="1800" b="1">
                <a:solidFill>
                  <a:schemeClr val="tx1"/>
                </a:solidFill>
                <a:effectLst/>
                <a:latin typeface="+mj-lt"/>
                <a:ea typeface="Calibri" panose="020F0502020204030204" pitchFamily="34" charset="0"/>
              </a:rPr>
              <a:t>he Unfair or Deceptive </a:t>
            </a:r>
            <a:br>
              <a:rPr lang="en-US" sz="1800" b="1">
                <a:solidFill>
                  <a:schemeClr val="tx1"/>
                </a:solidFill>
                <a:effectLst/>
                <a:latin typeface="+mj-lt"/>
                <a:ea typeface="Calibri" panose="020F0502020204030204" pitchFamily="34" charset="0"/>
              </a:rPr>
            </a:br>
            <a:r>
              <a:rPr lang="en-US" sz="1800" b="1">
                <a:solidFill>
                  <a:schemeClr val="tx1"/>
                </a:solidFill>
                <a:effectLst/>
                <a:latin typeface="+mj-lt"/>
                <a:ea typeface="Calibri" panose="020F0502020204030204" pitchFamily="34" charset="0"/>
              </a:rPr>
              <a:t>Acts or Practices Rule (“UDAP Rule”)</a:t>
            </a:r>
            <a:r>
              <a:rPr lang="en-US" sz="1800" b="1" i="1">
                <a:solidFill>
                  <a:schemeClr val="tx1"/>
                </a:solidFill>
                <a:effectLst/>
                <a:latin typeface="+mj-lt"/>
                <a:ea typeface="Calibri" panose="020F0502020204030204" pitchFamily="34" charset="0"/>
              </a:rPr>
              <a:t> continue to apply</a:t>
            </a:r>
            <a:r>
              <a:rPr lang="en-US" sz="1800" i="1">
                <a:solidFill>
                  <a:schemeClr val="tx1"/>
                </a:solidFill>
                <a:effectLst/>
                <a:latin typeface="+mj-lt"/>
                <a:ea typeface="Calibri" panose="020F0502020204030204" pitchFamily="34" charset="0"/>
              </a:rPr>
              <a:t> to </a:t>
            </a:r>
            <a:br>
              <a:rPr lang="en-US" sz="1800" i="1">
                <a:solidFill>
                  <a:schemeClr val="tx1"/>
                </a:solidFill>
                <a:effectLst/>
                <a:latin typeface="+mj-lt"/>
                <a:ea typeface="Calibri" panose="020F0502020204030204" pitchFamily="34" charset="0"/>
              </a:rPr>
            </a:br>
            <a:r>
              <a:rPr lang="en-US" sz="1800" i="1">
                <a:solidFill>
                  <a:schemeClr val="tx1"/>
                </a:solidFill>
                <a:effectLst/>
                <a:latin typeface="+mj-lt"/>
                <a:ea typeface="Calibri" panose="020F0502020204030204" pitchFamily="34" charset="0"/>
              </a:rPr>
              <a:t>the underwriting and distribution of insurance for automobile fleets.”</a:t>
            </a:r>
            <a:r>
              <a:rPr lang="en-US" sz="1800" i="1" baseline="30000">
                <a:solidFill>
                  <a:schemeClr val="tx1"/>
                </a:solidFill>
                <a:effectLst/>
                <a:latin typeface="+mj-lt"/>
                <a:ea typeface="Calibri" panose="020F0502020204030204" pitchFamily="34" charset="0"/>
              </a:rPr>
              <a:t>10</a:t>
            </a:r>
          </a:p>
          <a:p>
            <a:pPr algn="r">
              <a:spcAft>
                <a:spcPts val="600"/>
              </a:spcAft>
              <a:tabLst>
                <a:tab pos="182880" algn="l"/>
                <a:tab pos="365760" algn="l"/>
                <a:tab pos="548640" algn="l"/>
                <a:tab pos="850265" algn="l"/>
                <a:tab pos="1033145" algn="l"/>
                <a:tab pos="457200" algn="l"/>
              </a:tabLst>
            </a:pPr>
            <a:r>
              <a:rPr lang="en-GB" sz="1800" b="1">
                <a:solidFill>
                  <a:srgbClr val="00B050"/>
                </a:solidFill>
                <a:effectLst/>
                <a:latin typeface="Calibri" panose="020F0502020204030204" pitchFamily="34" charset="0"/>
                <a:ea typeface="Times New Roman" panose="02020603050405020304" pitchFamily="18" charset="0"/>
              </a:rPr>
              <a:t>Answer: </a:t>
            </a:r>
            <a:r>
              <a:rPr lang="en-GB" sz="1800" b="1">
                <a:solidFill>
                  <a:schemeClr val="tx1"/>
                </a:solidFill>
                <a:effectLst/>
                <a:latin typeface="Calibri" panose="020F0502020204030204" pitchFamily="34" charset="0"/>
                <a:ea typeface="Times New Roman" panose="02020603050405020304" pitchFamily="18" charset="0"/>
              </a:rPr>
              <a:t>NO!</a:t>
            </a:r>
          </a:p>
          <a:p>
            <a:pPr marR="0" lvl="0">
              <a:spcBef>
                <a:spcPts val="0"/>
              </a:spcBef>
              <a:spcAft>
                <a:spcPts val="600"/>
              </a:spcAft>
              <a:tabLst>
                <a:tab pos="182880" algn="l"/>
                <a:tab pos="365760" algn="l"/>
                <a:tab pos="548640" algn="l"/>
                <a:tab pos="850265" algn="l"/>
                <a:tab pos="1033145" algn="l"/>
                <a:tab pos="457200" algn="l"/>
              </a:tabLst>
            </a:pPr>
            <a:endParaRPr lang="en-US" sz="1800">
              <a:solidFill>
                <a:schemeClr val="tx1"/>
              </a:solidFill>
              <a:effectLst/>
              <a:latin typeface="+mj-lt"/>
              <a:ea typeface="Arial" panose="020B0604020202020204" pitchFamily="34" charset="0"/>
            </a:endParaRPr>
          </a:p>
          <a:p>
            <a:endParaRPr lang="en-US"/>
          </a:p>
        </p:txBody>
      </p:sp>
      <p:sp>
        <p:nvSpPr>
          <p:cNvPr id="5" name="Holder 4">
            <a:extLst>
              <a:ext uri="{FF2B5EF4-FFF2-40B4-BE49-F238E27FC236}">
                <a16:creationId xmlns:a16="http://schemas.microsoft.com/office/drawing/2014/main" id="{2C04E6E3-8B05-D812-EE0E-8C7D55B290FC}"/>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415709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766A-FED2-E433-C444-AD7A83084484}"/>
              </a:ext>
            </a:extLst>
          </p:cNvPr>
          <p:cNvSpPr>
            <a:spLocks noGrp="1"/>
          </p:cNvSpPr>
          <p:nvPr>
            <p:ph type="title"/>
          </p:nvPr>
        </p:nvSpPr>
        <p:spPr>
          <a:xfrm>
            <a:off x="2533163" y="268923"/>
            <a:ext cx="6174740" cy="567916"/>
          </a:xfrm>
        </p:spPr>
        <p:txBody>
          <a:bodyPr/>
          <a:lstStyle/>
          <a:p>
            <a:pPr algn="l"/>
            <a:r>
              <a:rPr lang="en-GB" sz="1800">
                <a:effectLst/>
                <a:latin typeface="Calibri" panose="020F0502020204030204" pitchFamily="34" charset="0"/>
                <a:ea typeface="Times New Roman" panose="02020603050405020304" pitchFamily="18" charset="0"/>
              </a:rPr>
              <a:t>Does TAC apply to Individually Rated Commercial Automobiles (“IRCA”) and/or Commercial Automobile Fleets?  </a:t>
            </a:r>
            <a:br>
              <a:rPr lang="en-GB" sz="1800" b="1">
                <a:effectLst/>
                <a:latin typeface="Calibri" panose="020F0502020204030204" pitchFamily="34" charset="0"/>
                <a:ea typeface="Times New Roman" panose="02020603050405020304" pitchFamily="18" charset="0"/>
              </a:rPr>
            </a:br>
            <a:endParaRPr lang="en-US">
              <a:solidFill>
                <a:schemeClr val="tx1"/>
              </a:solidFill>
            </a:endParaRPr>
          </a:p>
        </p:txBody>
      </p:sp>
      <p:sp>
        <p:nvSpPr>
          <p:cNvPr id="3" name="Text Placeholder 2">
            <a:extLst>
              <a:ext uri="{FF2B5EF4-FFF2-40B4-BE49-F238E27FC236}">
                <a16:creationId xmlns:a16="http://schemas.microsoft.com/office/drawing/2014/main" id="{D4DA527A-2A81-DD7E-D797-CE221D52187A}"/>
              </a:ext>
            </a:extLst>
          </p:cNvPr>
          <p:cNvSpPr>
            <a:spLocks noGrp="1"/>
          </p:cNvSpPr>
          <p:nvPr>
            <p:ph type="body" idx="1"/>
          </p:nvPr>
        </p:nvSpPr>
        <p:spPr>
          <a:xfrm>
            <a:off x="2533163" y="1071196"/>
            <a:ext cx="6174740" cy="3354765"/>
          </a:xfrm>
        </p:spPr>
        <p:txBody>
          <a:bodyPr/>
          <a:lstStyle/>
          <a:p>
            <a:pPr marL="216000" marR="0" lvl="0" indent="-216000">
              <a:spcAft>
                <a:spcPts val="600"/>
              </a:spcAft>
              <a:buFont typeface="Arial" panose="020B0604020202020204" pitchFamily="34" charset="0"/>
              <a:buChar char="•"/>
              <a:tabLst>
                <a:tab pos="182880" algn="l"/>
                <a:tab pos="365760" algn="l"/>
                <a:tab pos="548640" algn="l"/>
                <a:tab pos="850265" algn="l"/>
                <a:tab pos="1033145" algn="l"/>
                <a:tab pos="457200" algn="l"/>
              </a:tabLst>
            </a:pPr>
            <a:r>
              <a:rPr lang="en-GB" sz="1800">
                <a:solidFill>
                  <a:schemeClr val="tx1"/>
                </a:solidFill>
                <a:effectLst/>
                <a:latin typeface="Calibri" panose="020F0502020204030204" pitchFamily="34" charset="0"/>
                <a:ea typeface="Times New Roman" panose="02020603050405020304" pitchFamily="18" charset="0"/>
              </a:rPr>
              <a:t>It applies to all commercial auto insurance. </a:t>
            </a:r>
          </a:p>
          <a:p>
            <a:pPr marL="216000" marR="0" lvl="0" indent="-216000">
              <a:spcAft>
                <a:spcPts val="600"/>
              </a:spcAft>
              <a:buFont typeface="Arial" panose="020B0604020202020204" pitchFamily="34" charset="0"/>
              <a:buChar char="•"/>
              <a:tabLst>
                <a:tab pos="182880" algn="l"/>
                <a:tab pos="365760" algn="l"/>
                <a:tab pos="548640" algn="l"/>
                <a:tab pos="850265" algn="l"/>
                <a:tab pos="1033145" algn="l"/>
                <a:tab pos="457200" algn="l"/>
              </a:tabLst>
            </a:pPr>
            <a:r>
              <a:rPr lang="en-GB" sz="1800" b="1">
                <a:solidFill>
                  <a:schemeClr val="tx1"/>
                </a:solidFill>
                <a:effectLst/>
                <a:latin typeface="+mj-lt"/>
                <a:ea typeface="Times New Roman" panose="02020603050405020304" pitchFamily="18" charset="0"/>
              </a:rPr>
              <a:t>Fleet: </a:t>
            </a:r>
            <a:r>
              <a:rPr lang="en-US" sz="1800" i="1">
                <a:solidFill>
                  <a:schemeClr val="tx1"/>
                </a:solidFill>
                <a:effectLst/>
                <a:latin typeface="+mj-lt"/>
                <a:ea typeface="Calibri" panose="020F0502020204030204" pitchFamily="34" charset="0"/>
              </a:rPr>
              <a:t>FSRA will continue to recognize the practice initiated at FSCO of not requiring insurers to use filed underwriting rules for making decisions with respect to insuring a “fleet”. </a:t>
            </a:r>
            <a:r>
              <a:rPr lang="en-US" sz="1800" b="1" i="1">
                <a:solidFill>
                  <a:schemeClr val="tx1"/>
                </a:solidFill>
                <a:effectLst/>
                <a:latin typeface="+mj-lt"/>
                <a:ea typeface="Calibri" panose="020F0502020204030204" pitchFamily="34" charset="0"/>
              </a:rPr>
              <a:t>However</a:t>
            </a:r>
            <a:r>
              <a:rPr lang="en-US" sz="1800" i="1">
                <a:solidFill>
                  <a:schemeClr val="tx1"/>
                </a:solidFill>
                <a:effectLst/>
                <a:latin typeface="+mj-lt"/>
                <a:ea typeface="Calibri" panose="020F0502020204030204" pitchFamily="34" charset="0"/>
              </a:rPr>
              <a:t>, </a:t>
            </a:r>
            <a:br>
              <a:rPr lang="en-US" sz="1800" i="1">
                <a:solidFill>
                  <a:schemeClr val="tx1"/>
                </a:solidFill>
                <a:effectLst/>
                <a:latin typeface="+mj-lt"/>
                <a:ea typeface="Calibri" panose="020F0502020204030204" pitchFamily="34" charset="0"/>
              </a:rPr>
            </a:br>
            <a:r>
              <a:rPr lang="en-US" sz="1800" i="1">
                <a:solidFill>
                  <a:schemeClr val="tx1"/>
                </a:solidFill>
                <a:effectLst/>
                <a:latin typeface="+mj-lt"/>
                <a:ea typeface="Calibri" panose="020F0502020204030204" pitchFamily="34" charset="0"/>
              </a:rPr>
              <a:t>the prohibitions with respect to prohibited factors set out in </a:t>
            </a:r>
            <a:br>
              <a:rPr lang="en-US" sz="1800" i="1">
                <a:solidFill>
                  <a:schemeClr val="tx1"/>
                </a:solidFill>
                <a:effectLst/>
                <a:latin typeface="+mj-lt"/>
                <a:ea typeface="Calibri" panose="020F0502020204030204" pitchFamily="34" charset="0"/>
              </a:rPr>
            </a:br>
            <a:r>
              <a:rPr lang="en-US" sz="1800" b="1" i="1">
                <a:solidFill>
                  <a:schemeClr val="tx1"/>
                </a:solidFill>
                <a:effectLst/>
                <a:latin typeface="+mj-lt"/>
                <a:ea typeface="Calibri" panose="020F0502020204030204" pitchFamily="34" charset="0"/>
              </a:rPr>
              <a:t>s 237(1) of </a:t>
            </a:r>
            <a:r>
              <a:rPr lang="en-US" sz="1800" b="1" i="1">
                <a:solidFill>
                  <a:schemeClr val="tx1"/>
                </a:solidFill>
                <a:latin typeface="+mj-lt"/>
                <a:ea typeface="Calibri" panose="020F0502020204030204" pitchFamily="34" charset="0"/>
              </a:rPr>
              <a:t>T</a:t>
            </a:r>
            <a:r>
              <a:rPr lang="en-US" sz="1800" b="1" i="1">
                <a:solidFill>
                  <a:schemeClr val="tx1"/>
                </a:solidFill>
                <a:effectLst/>
                <a:latin typeface="+mj-lt"/>
                <a:ea typeface="Calibri" panose="020F0502020204030204" pitchFamily="34" charset="0"/>
              </a:rPr>
              <a:t>he Insurance Act and</a:t>
            </a:r>
            <a:r>
              <a:rPr lang="en-US" sz="1800" b="1">
                <a:solidFill>
                  <a:schemeClr val="tx1"/>
                </a:solidFill>
                <a:effectLst/>
                <a:latin typeface="+mj-lt"/>
                <a:ea typeface="Calibri" panose="020F0502020204030204" pitchFamily="34" charset="0"/>
              </a:rPr>
              <a:t> </a:t>
            </a:r>
            <a:r>
              <a:rPr lang="en-US" sz="1800" b="1">
                <a:solidFill>
                  <a:schemeClr val="tx1"/>
                </a:solidFill>
                <a:latin typeface="+mj-lt"/>
                <a:ea typeface="Calibri" panose="020F0502020204030204" pitchFamily="34" charset="0"/>
              </a:rPr>
              <a:t>t</a:t>
            </a:r>
            <a:r>
              <a:rPr lang="en-US" sz="1800" b="1">
                <a:solidFill>
                  <a:schemeClr val="tx1"/>
                </a:solidFill>
                <a:effectLst/>
                <a:latin typeface="+mj-lt"/>
                <a:ea typeface="Calibri" panose="020F0502020204030204" pitchFamily="34" charset="0"/>
              </a:rPr>
              <a:t>he Unfair or Deceptive Acts or Practices Rule (“UDAP Rule”) continue to apply </a:t>
            </a:r>
            <a:r>
              <a:rPr lang="en-US" sz="1800" i="1">
                <a:solidFill>
                  <a:schemeClr val="tx1"/>
                </a:solidFill>
                <a:effectLst/>
                <a:latin typeface="+mj-lt"/>
                <a:ea typeface="Calibri" panose="020F0502020204030204" pitchFamily="34" charset="0"/>
              </a:rPr>
              <a:t> to the underwriting and distribution of insurance for automobile fleets.”</a:t>
            </a:r>
            <a:r>
              <a:rPr lang="en-US" sz="1800" i="1" baseline="30000">
                <a:solidFill>
                  <a:schemeClr val="tx1"/>
                </a:solidFill>
                <a:effectLst/>
                <a:latin typeface="+mj-lt"/>
                <a:ea typeface="Calibri" panose="020F0502020204030204" pitchFamily="34" charset="0"/>
              </a:rPr>
              <a:t>10</a:t>
            </a:r>
            <a:endParaRPr lang="en-US" sz="1800">
              <a:solidFill>
                <a:schemeClr val="tx1"/>
              </a:solidFill>
              <a:effectLst/>
              <a:latin typeface="+mj-lt"/>
              <a:ea typeface="Arial" panose="020B0604020202020204" pitchFamily="34" charset="0"/>
            </a:endParaRPr>
          </a:p>
          <a:p>
            <a:endParaRPr lang="en-US"/>
          </a:p>
          <a:p>
            <a:pPr algn="r"/>
            <a:r>
              <a:rPr lang="en-GB" sz="1800" b="1">
                <a:solidFill>
                  <a:srgbClr val="00B050"/>
                </a:solidFill>
                <a:effectLst/>
                <a:latin typeface="Calibri" panose="020F0502020204030204" pitchFamily="34" charset="0"/>
                <a:ea typeface="Times New Roman" panose="02020603050405020304" pitchFamily="18" charset="0"/>
              </a:rPr>
              <a:t>Answer: </a:t>
            </a:r>
            <a:r>
              <a:rPr lang="en-GB" sz="1800" b="1">
                <a:solidFill>
                  <a:schemeClr val="tx1"/>
                </a:solidFill>
                <a:effectLst/>
                <a:latin typeface="Calibri" panose="020F0502020204030204" pitchFamily="34" charset="0"/>
                <a:ea typeface="Times New Roman" panose="02020603050405020304" pitchFamily="18" charset="0"/>
              </a:rPr>
              <a:t>YES!</a:t>
            </a:r>
            <a:endParaRPr lang="en-GB" sz="1800">
              <a:solidFill>
                <a:schemeClr val="tx1"/>
              </a:solidFill>
              <a:latin typeface="Calibri" panose="020F0502020204030204" pitchFamily="34" charset="0"/>
              <a:ea typeface="Times New Roman" panose="02020603050405020304" pitchFamily="18" charset="0"/>
            </a:endParaRPr>
          </a:p>
          <a:p>
            <a:endParaRPr lang="en-US"/>
          </a:p>
        </p:txBody>
      </p:sp>
      <p:sp>
        <p:nvSpPr>
          <p:cNvPr id="5" name="Holder 4">
            <a:extLst>
              <a:ext uri="{FF2B5EF4-FFF2-40B4-BE49-F238E27FC236}">
                <a16:creationId xmlns:a16="http://schemas.microsoft.com/office/drawing/2014/main" id="{20B8C8BB-5A06-5B36-42E9-32BC1A4BD89D}"/>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32989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05FB-9D10-2560-C9B9-DCEBC84267CB}"/>
              </a:ext>
            </a:extLst>
          </p:cNvPr>
          <p:cNvSpPr>
            <a:spLocks noGrp="1"/>
          </p:cNvSpPr>
          <p:nvPr>
            <p:ph type="title"/>
          </p:nvPr>
        </p:nvSpPr>
        <p:spPr>
          <a:xfrm>
            <a:off x="2533163" y="268922"/>
            <a:ext cx="6174740" cy="969496"/>
          </a:xfrm>
        </p:spPr>
        <p:txBody>
          <a:bodyPr/>
          <a:lstStyle/>
          <a:p>
            <a:pPr algn="l"/>
            <a:r>
              <a:rPr lang="en-GB" sz="1800" b="1">
                <a:effectLst/>
                <a:latin typeface="Calibri" panose="020F0502020204030204" pitchFamily="34" charset="0"/>
                <a:ea typeface="Times New Roman" panose="02020603050405020304" pitchFamily="18" charset="0"/>
              </a:rPr>
              <a:t>Why do we have to follow TAC when FSRA Licensed Agents </a:t>
            </a:r>
            <a:br>
              <a:rPr lang="en-GB" sz="1800" b="1">
                <a:effectLst/>
                <a:latin typeface="Calibri" panose="020F0502020204030204" pitchFamily="34" charset="0"/>
                <a:ea typeface="Times New Roman" panose="02020603050405020304" pitchFamily="18" charset="0"/>
              </a:rPr>
            </a:br>
            <a:r>
              <a:rPr lang="en-GB" sz="1800" b="1">
                <a:effectLst/>
                <a:latin typeface="Calibri" panose="020F0502020204030204" pitchFamily="34" charset="0"/>
                <a:ea typeface="Times New Roman" panose="02020603050405020304" pitchFamily="18" charset="0"/>
              </a:rPr>
              <a:t>do not have to do so?</a:t>
            </a:r>
            <a:br>
              <a:rPr lang="en-US" sz="1800">
                <a:effectLst/>
                <a:latin typeface="Arial" panose="020B0604020202020204" pitchFamily="34" charset="0"/>
                <a:ea typeface="Arial" panose="020B0604020202020204" pitchFamily="34" charset="0"/>
              </a:rPr>
            </a:br>
            <a:endParaRPr lang="en-US"/>
          </a:p>
        </p:txBody>
      </p:sp>
      <p:sp>
        <p:nvSpPr>
          <p:cNvPr id="3" name="Text Placeholder 2">
            <a:extLst>
              <a:ext uri="{FF2B5EF4-FFF2-40B4-BE49-F238E27FC236}">
                <a16:creationId xmlns:a16="http://schemas.microsoft.com/office/drawing/2014/main" id="{6254A2CF-BE52-4CAE-9A6F-4D879328CA0B}"/>
              </a:ext>
            </a:extLst>
          </p:cNvPr>
          <p:cNvSpPr>
            <a:spLocks noGrp="1"/>
          </p:cNvSpPr>
          <p:nvPr>
            <p:ph type="body" idx="1"/>
          </p:nvPr>
        </p:nvSpPr>
        <p:spPr>
          <a:xfrm>
            <a:off x="2533163" y="1058149"/>
            <a:ext cx="6174740" cy="4431983"/>
          </a:xfrm>
        </p:spPr>
        <p:txBody>
          <a:bodyPr wrap="square" lIns="0" tIns="0" rIns="0" bIns="0" anchor="t">
            <a:spAutoFit/>
          </a:bodyPr>
          <a:lstStyle/>
          <a:p>
            <a:pPr algn="l"/>
            <a:r>
              <a:rPr lang="en-GB" sz="1800" b="1">
                <a:solidFill>
                  <a:srgbClr val="00B050"/>
                </a:solidFill>
                <a:latin typeface="+mj-lt"/>
                <a:ea typeface="Times New Roman" panose="02020603050405020304" pitchFamily="18" charset="0"/>
              </a:rPr>
              <a:t>Answer: </a:t>
            </a:r>
          </a:p>
          <a:p>
            <a:pPr>
              <a:spcAft>
                <a:spcPts val="1200"/>
              </a:spcAft>
            </a:pPr>
            <a:br>
              <a:rPr lang="en-GB" sz="1800">
                <a:effectLst/>
                <a:latin typeface="+mj-lt"/>
                <a:ea typeface="Times New Roman" panose="02020603050405020304" pitchFamily="18" charset="0"/>
              </a:rPr>
            </a:br>
            <a:r>
              <a:rPr lang="en-GB" sz="1800">
                <a:solidFill>
                  <a:schemeClr val="tx1"/>
                </a:solidFill>
                <a:latin typeface="+mj-lt"/>
                <a:ea typeface="Times New Roman" panose="02020603050405020304" pitchFamily="18" charset="0"/>
              </a:rPr>
              <a:t>Licensed agents work for a direct writer and offer only one market. </a:t>
            </a:r>
          </a:p>
          <a:p>
            <a:pPr>
              <a:spcAft>
                <a:spcPts val="1200"/>
              </a:spcAft>
            </a:pPr>
            <a:r>
              <a:rPr lang="en-GB" sz="1800">
                <a:solidFill>
                  <a:schemeClr val="tx1"/>
                </a:solidFill>
                <a:effectLst/>
                <a:latin typeface="+mj-lt"/>
                <a:ea typeface="Times New Roman" panose="02020603050405020304" pitchFamily="18" charset="0"/>
              </a:rPr>
              <a:t>If a licensee and/or member of the public feels that the Financial Services Regulatory Authority (“FSRA”) licensed agents are in violation of the Take-All-Comers Rule (“TAC”) that individual may wish to file a </a:t>
            </a:r>
            <a:r>
              <a:rPr lang="en-GB" sz="1800">
                <a:solidFill>
                  <a:schemeClr val="tx1"/>
                </a:solidFill>
                <a:effectLst/>
                <a:latin typeface="+mj-lt"/>
                <a:ea typeface="Times New Roman" panose="02020603050405020304" pitchFamily="18" charset="0"/>
                <a:hlinkClick r:id="rId2" tooltip="https://www.fsrao.ca/submit-complaint-fsra">
                  <a:extLst>
                    <a:ext uri="{A12FA001-AC4F-418D-AE19-62706E023703}">
                      <ahyp:hlinkClr xmlns:ahyp="http://schemas.microsoft.com/office/drawing/2018/hyperlinkcolor" val="tx"/>
                    </a:ext>
                  </a:extLst>
                </a:hlinkClick>
              </a:rPr>
              <a:t>complaint with FSRA</a:t>
            </a:r>
            <a:r>
              <a:rPr lang="en-GB" sz="1800">
                <a:solidFill>
                  <a:schemeClr val="tx1"/>
                </a:solidFill>
                <a:effectLst/>
                <a:latin typeface="+mj-lt"/>
                <a:ea typeface="Times New Roman" panose="02020603050405020304" pitchFamily="18" charset="0"/>
              </a:rPr>
              <a:t>.</a:t>
            </a:r>
            <a:r>
              <a:rPr lang="en-GB" sz="1800">
                <a:solidFill>
                  <a:schemeClr val="tx1"/>
                </a:solidFill>
                <a:latin typeface="+mj-lt"/>
                <a:ea typeface="Times New Roman" panose="02020603050405020304" pitchFamily="18" charset="0"/>
              </a:rPr>
              <a:t>  </a:t>
            </a:r>
            <a:r>
              <a:rPr lang="en-GB" sz="1800">
                <a:solidFill>
                  <a:schemeClr val="tx1"/>
                </a:solidFill>
                <a:effectLst/>
                <a:latin typeface="+mj-lt"/>
                <a:ea typeface="Arial" panose="020B0604020202020204" pitchFamily="34" charset="0"/>
              </a:rPr>
              <a:t>FSRA, is the government agency responsible for administering the Insurance Act and the general regulation of insurance companies’ conduct in Ontario.</a:t>
            </a:r>
            <a:r>
              <a:rPr lang="en-GB" sz="1800">
                <a:solidFill>
                  <a:schemeClr val="tx1"/>
                </a:solidFill>
                <a:latin typeface="+mj-lt"/>
                <a:ea typeface="Arial" panose="020B0604020202020204" pitchFamily="34" charset="0"/>
              </a:rPr>
              <a:t> </a:t>
            </a:r>
          </a:p>
          <a:p>
            <a:pPr>
              <a:spcAft>
                <a:spcPts val="1200"/>
              </a:spcAft>
            </a:pPr>
            <a:r>
              <a:rPr lang="en-GB" sz="1800">
                <a:solidFill>
                  <a:schemeClr val="tx1"/>
                </a:solidFill>
                <a:latin typeface="+mj-lt"/>
                <a:ea typeface="Times New Roman" panose="02020603050405020304" pitchFamily="18" charset="0"/>
              </a:rPr>
              <a:t>               </a:t>
            </a:r>
          </a:p>
          <a:p>
            <a:pPr>
              <a:spcAft>
                <a:spcPts val="1200"/>
              </a:spcAft>
            </a:pPr>
            <a:r>
              <a:rPr lang="en-GB" sz="1800">
                <a:solidFill>
                  <a:schemeClr val="tx1"/>
                </a:solidFill>
              </a:rPr>
              <a:t>                                                                           </a:t>
            </a:r>
            <a:r>
              <a:rPr lang="en-GB" sz="1800" b="1">
                <a:solidFill>
                  <a:srgbClr val="00B050"/>
                </a:solidFill>
              </a:rPr>
              <a:t>Continued</a:t>
            </a:r>
            <a:r>
              <a:rPr lang="en-GB" sz="1800">
                <a:solidFill>
                  <a:srgbClr val="00B050"/>
                </a:solidFill>
              </a:rPr>
              <a:t>......</a:t>
            </a:r>
          </a:p>
          <a:p>
            <a:endParaRPr lang="en-GB" sz="1800" b="1">
              <a:solidFill>
                <a:schemeClr val="tx1"/>
              </a:solidFill>
            </a:endParaRPr>
          </a:p>
          <a:p>
            <a:endParaRPr lang="en-US">
              <a:solidFill>
                <a:schemeClr val="tx1"/>
              </a:solidFill>
            </a:endParaRPr>
          </a:p>
        </p:txBody>
      </p:sp>
      <p:sp>
        <p:nvSpPr>
          <p:cNvPr id="5" name="Holder 4">
            <a:extLst>
              <a:ext uri="{FF2B5EF4-FFF2-40B4-BE49-F238E27FC236}">
                <a16:creationId xmlns:a16="http://schemas.microsoft.com/office/drawing/2014/main" id="{3D4AD52B-08BB-782E-DC22-827AD01FD8F0}"/>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119002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EB4A-DBEC-2BA4-A1D7-D7E5CDB1F6E1}"/>
              </a:ext>
            </a:extLst>
          </p:cNvPr>
          <p:cNvSpPr>
            <a:spLocks noGrp="1"/>
          </p:cNvSpPr>
          <p:nvPr>
            <p:ph type="title"/>
          </p:nvPr>
        </p:nvSpPr>
        <p:spPr>
          <a:xfrm>
            <a:off x="2543810" y="268922"/>
            <a:ext cx="6174740" cy="276999"/>
          </a:xfrm>
        </p:spPr>
        <p:txBody>
          <a:bodyPr wrap="square" lIns="0" tIns="0" rIns="0" bIns="0" anchor="t">
            <a:spAutoFit/>
          </a:bodyPr>
          <a:lstStyle/>
          <a:p>
            <a:pPr algn="l"/>
            <a:r>
              <a:rPr lang="en-GB" sz="1800"/>
              <a:t>Continued...</a:t>
            </a:r>
          </a:p>
        </p:txBody>
      </p:sp>
      <p:sp>
        <p:nvSpPr>
          <p:cNvPr id="3" name="Text Placeholder 2">
            <a:extLst>
              <a:ext uri="{FF2B5EF4-FFF2-40B4-BE49-F238E27FC236}">
                <a16:creationId xmlns:a16="http://schemas.microsoft.com/office/drawing/2014/main" id="{EA53A4A3-C394-57FD-62E7-7BAAF61700D8}"/>
              </a:ext>
            </a:extLst>
          </p:cNvPr>
          <p:cNvSpPr>
            <a:spLocks noGrp="1"/>
          </p:cNvSpPr>
          <p:nvPr>
            <p:ph type="body" idx="1"/>
          </p:nvPr>
        </p:nvSpPr>
        <p:spPr>
          <a:xfrm>
            <a:off x="2543810" y="1123950"/>
            <a:ext cx="5896609" cy="1877437"/>
          </a:xfrm>
        </p:spPr>
        <p:txBody>
          <a:bodyPr/>
          <a:lstStyle/>
          <a:p>
            <a:r>
              <a:rPr lang="en-GB" sz="1800">
                <a:solidFill>
                  <a:schemeClr val="tx1"/>
                </a:solidFill>
                <a:effectLst/>
                <a:latin typeface="+mj-lt"/>
                <a:ea typeface="Arial" panose="020B0604020202020204" pitchFamily="34" charset="0"/>
              </a:rPr>
              <a:t>You may wish to consider informing FSRA about your concerns regarding insurance agencies and direct writers’ compliance with the TAC Rule. You can submit your comments via FSRA’s </a:t>
            </a:r>
            <a:r>
              <a:rPr lang="en-GB" sz="1800" u="sng">
                <a:solidFill>
                  <a:schemeClr val="tx1"/>
                </a:solidFill>
                <a:effectLst/>
                <a:latin typeface="+mj-lt"/>
                <a:ea typeface="Arial" panose="020B0604020202020204" pitchFamily="34" charset="0"/>
                <a:hlinkClick r:id="rId2" tooltip="https://www.fsrao.ca/contact-us"/>
              </a:rPr>
              <a:t>Contact Us</a:t>
            </a:r>
            <a:r>
              <a:rPr lang="en-GB" sz="1800">
                <a:solidFill>
                  <a:schemeClr val="tx1"/>
                </a:solidFill>
                <a:latin typeface="+mj-lt"/>
                <a:ea typeface="Arial" panose="020B0604020202020204" pitchFamily="34" charset="0"/>
              </a:rPr>
              <a:t> </a:t>
            </a:r>
            <a:r>
              <a:rPr lang="en-GB" sz="1800">
                <a:solidFill>
                  <a:schemeClr val="tx1"/>
                </a:solidFill>
                <a:effectLst/>
                <a:latin typeface="+mj-lt"/>
                <a:ea typeface="Arial" panose="020B0604020202020204" pitchFamily="34" charset="0"/>
              </a:rPr>
              <a:t>page. As you may be aware, FSRA also accepts </a:t>
            </a:r>
            <a:r>
              <a:rPr lang="en-GB" sz="1800" u="sng">
                <a:solidFill>
                  <a:schemeClr val="tx1"/>
                </a:solidFill>
                <a:effectLst/>
                <a:latin typeface="+mj-lt"/>
                <a:ea typeface="Arial" panose="020B0604020202020204" pitchFamily="34" charset="0"/>
                <a:hlinkClick r:id="rId3" tooltip="https://www.fsrao.ca/submit-complaint-fsra"/>
              </a:rPr>
              <a:t>formal complaints</a:t>
            </a:r>
            <a:r>
              <a:rPr lang="en-GB" sz="1800">
                <a:solidFill>
                  <a:schemeClr val="tx1"/>
                </a:solidFill>
                <a:latin typeface="+mj-lt"/>
                <a:ea typeface="Arial" panose="020B0604020202020204" pitchFamily="34" charset="0"/>
              </a:rPr>
              <a:t> </a:t>
            </a:r>
            <a:r>
              <a:rPr lang="en-GB" sz="1800">
                <a:solidFill>
                  <a:schemeClr val="tx1"/>
                </a:solidFill>
                <a:effectLst/>
                <a:latin typeface="+mj-lt"/>
                <a:ea typeface="Arial" panose="020B0604020202020204" pitchFamily="34" charset="0"/>
              </a:rPr>
              <a:t>and has a </a:t>
            </a:r>
            <a:r>
              <a:rPr lang="en-GB" sz="1800" u="sng">
                <a:solidFill>
                  <a:schemeClr val="tx1"/>
                </a:solidFill>
                <a:effectLst/>
                <a:latin typeface="+mj-lt"/>
                <a:ea typeface="Arial" panose="020B0604020202020204" pitchFamily="34" charset="0"/>
                <a:hlinkClick r:id="rId4" tooltip="https://cac-word-edit.officeapps.live.com/we/confidential%20basis,%20with%20information%20related%20to%20misconduct.">
                  <a:extLst>
                    <a:ext uri="{A12FA001-AC4F-418D-AE19-62706E023703}">
                      <ahyp:hlinkClr xmlns:ahyp="http://schemas.microsoft.com/office/drawing/2018/hyperlinkcolor" val="tx"/>
                    </a:ext>
                  </a:extLst>
                </a:hlinkClick>
              </a:rPr>
              <a:t>Whistle-Blower Program</a:t>
            </a:r>
            <a:r>
              <a:rPr lang="en-GB" sz="1800">
                <a:solidFill>
                  <a:schemeClr val="tx1"/>
                </a:solidFill>
                <a:effectLst/>
                <a:latin typeface="+mj-lt"/>
                <a:ea typeface="Arial" panose="020B0604020202020204" pitchFamily="34" charset="0"/>
              </a:rPr>
              <a:t>, if you would like to remain anonymous.</a:t>
            </a:r>
            <a:endParaRPr lang="en-US" sz="1800">
              <a:solidFill>
                <a:schemeClr val="tx1"/>
              </a:solidFill>
              <a:effectLst/>
              <a:latin typeface="+mj-lt"/>
              <a:ea typeface="Arial" panose="020B0604020202020204" pitchFamily="34" charset="0"/>
            </a:endParaRPr>
          </a:p>
          <a:p>
            <a:endParaRPr lang="en-US"/>
          </a:p>
        </p:txBody>
      </p:sp>
      <p:sp>
        <p:nvSpPr>
          <p:cNvPr id="5" name="Holder 4">
            <a:extLst>
              <a:ext uri="{FF2B5EF4-FFF2-40B4-BE49-F238E27FC236}">
                <a16:creationId xmlns:a16="http://schemas.microsoft.com/office/drawing/2014/main" id="{507D7D45-9039-F3F3-6A89-E79940DEBBE8}"/>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177902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31827D-D21B-2920-4622-D484C9397B2A}"/>
              </a:ext>
            </a:extLst>
          </p:cNvPr>
          <p:cNvSpPr>
            <a:spLocks noGrp="1"/>
          </p:cNvSpPr>
          <p:nvPr>
            <p:ph type="sldNum" sz="quarter" idx="12"/>
          </p:nvPr>
        </p:nvSpPr>
        <p:spPr/>
        <p:txBody>
          <a:bodyPr/>
          <a:lstStyle/>
          <a:p>
            <a:fld id="{0B07E68F-F95F-4766-AD73-8BA768EC99B8}" type="slidenum">
              <a:rPr lang="en-CA" smtClean="0"/>
              <a:t>3</a:t>
            </a:fld>
            <a:endParaRPr lang="en-CA"/>
          </a:p>
        </p:txBody>
      </p:sp>
      <p:sp>
        <p:nvSpPr>
          <p:cNvPr id="3" name="Content Placeholder 2">
            <a:extLst>
              <a:ext uri="{FF2B5EF4-FFF2-40B4-BE49-F238E27FC236}">
                <a16:creationId xmlns:a16="http://schemas.microsoft.com/office/drawing/2014/main" id="{2CF22690-5EDA-CF80-AFA2-FA5E837D2D5E}"/>
              </a:ext>
            </a:extLst>
          </p:cNvPr>
          <p:cNvSpPr>
            <a:spLocks noGrp="1"/>
          </p:cNvSpPr>
          <p:nvPr>
            <p:ph sz="half" idx="1"/>
          </p:nvPr>
        </p:nvSpPr>
        <p:spPr>
          <a:xfrm>
            <a:off x="2480720" y="1197665"/>
            <a:ext cx="6215947" cy="3513341"/>
          </a:xfrm>
        </p:spPr>
        <p:txBody>
          <a:bodyPr lIns="91440" tIns="45720" rIns="91440" bIns="45720" anchor="t"/>
          <a:lstStyle/>
          <a:p>
            <a:pPr marL="0" indent="0">
              <a:buNone/>
            </a:pPr>
            <a:r>
              <a:rPr lang="en-US" sz="1600">
                <a:solidFill>
                  <a:srgbClr val="030303"/>
                </a:solidFill>
              </a:rPr>
              <a:t>All in the context of the </a:t>
            </a:r>
            <a:r>
              <a:rPr lang="en-US" sz="1600" i="1">
                <a:solidFill>
                  <a:srgbClr val="030303"/>
                </a:solidFill>
              </a:rPr>
              <a:t>Registered Insurance Brokers Act</a:t>
            </a:r>
            <a:r>
              <a:rPr lang="en-US" sz="1600">
                <a:solidFill>
                  <a:srgbClr val="030303"/>
                </a:solidFill>
              </a:rPr>
              <a:t>, By-laws and Regulations (including Code of Conduct).</a:t>
            </a:r>
          </a:p>
          <a:p>
            <a:pPr marL="0" indent="0">
              <a:buNone/>
            </a:pPr>
            <a:r>
              <a:rPr lang="en-US" sz="1600" kern="0">
                <a:solidFill>
                  <a:srgbClr val="030303"/>
                </a:solidFill>
                <a:effectLst/>
                <a:ea typeface="Times New Roman" panose="02020603050405020304" pitchFamily="18" charset="0"/>
                <a:cs typeface="Calibri" panose="020F0502020204030204" pitchFamily="34" charset="0"/>
              </a:rPr>
              <a:t>TAC Rule</a:t>
            </a:r>
            <a:r>
              <a:rPr lang="en-US" sz="1600" kern="0">
                <a:solidFill>
                  <a:srgbClr val="030303"/>
                </a:solidFill>
                <a:ea typeface="Times New Roman" panose="02020603050405020304" pitchFamily="18" charset="0"/>
                <a:cs typeface="Calibri" panose="020F0502020204030204" pitchFamily="34" charset="0"/>
              </a:rPr>
              <a:t>: </a:t>
            </a:r>
            <a:r>
              <a:rPr lang="en-US" sz="1600" kern="0">
                <a:solidFill>
                  <a:srgbClr val="030303"/>
                </a:solidFill>
                <a:effectLst/>
                <a:ea typeface="Times New Roman" panose="02020603050405020304" pitchFamily="18" charset="0"/>
                <a:cs typeface="Calibri" panose="020F0502020204030204" pitchFamily="34" charset="0"/>
              </a:rPr>
              <a:t>Designed to clarify the provisions of the </a:t>
            </a:r>
            <a:r>
              <a:rPr lang="en-US" sz="1600" i="1" kern="0">
                <a:solidFill>
                  <a:srgbClr val="030303"/>
                </a:solidFill>
                <a:effectLst/>
                <a:ea typeface="Times New Roman" panose="02020603050405020304" pitchFamily="18" charset="0"/>
                <a:cs typeface="Calibri" panose="020F0502020204030204" pitchFamily="34" charset="0"/>
              </a:rPr>
              <a:t>Insurance Act </a:t>
            </a:r>
            <a:r>
              <a:rPr lang="en-US" sz="1600" kern="0">
                <a:solidFill>
                  <a:srgbClr val="030303"/>
                </a:solidFill>
                <a:effectLst/>
                <a:ea typeface="Times New Roman" panose="02020603050405020304" pitchFamily="18" charset="0"/>
                <a:cs typeface="Calibri" panose="020F0502020204030204" pitchFamily="34" charset="0"/>
              </a:rPr>
              <a:t>and FSRA’s Unfair or Deceptive Acts or Practices (UDAP) Rule.</a:t>
            </a:r>
          </a:p>
          <a:p>
            <a:pPr marL="342900" indent="-342900">
              <a:buClrTx/>
              <a:buFont typeface="+mj-lt"/>
              <a:buAutoNum type="arabicPeriod"/>
            </a:pPr>
            <a:r>
              <a:rPr lang="en-US" sz="1600" b="1">
                <a:solidFill>
                  <a:schemeClr val="tx1"/>
                </a:solidFill>
              </a:rPr>
              <a:t>Insurance Act: Sections 1(1) and 224 (1)</a:t>
            </a:r>
            <a:endParaRPr lang="en-US" sz="1600">
              <a:solidFill>
                <a:schemeClr val="tx1"/>
              </a:solidFill>
            </a:endParaRPr>
          </a:p>
          <a:p>
            <a:pPr marL="0" indent="0">
              <a:lnSpc>
                <a:spcPct val="100000"/>
              </a:lnSpc>
              <a:spcBef>
                <a:spcPts val="0"/>
              </a:spcBef>
              <a:spcAft>
                <a:spcPts val="0"/>
              </a:spcAft>
              <a:buClrTx/>
              <a:buNone/>
            </a:pPr>
            <a:r>
              <a:rPr lang="en-US" sz="1600">
                <a:solidFill>
                  <a:schemeClr val="tx1"/>
                </a:solidFill>
              </a:rPr>
              <a:t> </a:t>
            </a:r>
            <a:r>
              <a:rPr lang="en-US" sz="1600" b="1">
                <a:solidFill>
                  <a:schemeClr val="tx1"/>
                </a:solidFill>
              </a:rPr>
              <a:t>Definition of automobile: </a:t>
            </a:r>
            <a:endParaRPr lang="en-US" sz="1600" b="1">
              <a:solidFill>
                <a:schemeClr val="tx1"/>
              </a:solidFill>
              <a:cs typeface="Calibri"/>
            </a:endParaRPr>
          </a:p>
          <a:p>
            <a:pPr marL="0" indent="0">
              <a:lnSpc>
                <a:spcPct val="100000"/>
              </a:lnSpc>
              <a:spcBef>
                <a:spcPts val="0"/>
              </a:spcBef>
              <a:spcAft>
                <a:spcPts val="0"/>
              </a:spcAft>
              <a:buClrTx/>
              <a:buNone/>
            </a:pPr>
            <a:r>
              <a:rPr lang="en-US" sz="1600">
                <a:solidFill>
                  <a:schemeClr val="tx1"/>
                </a:solidFill>
              </a:rPr>
              <a:t>	T</a:t>
            </a:r>
            <a:r>
              <a:rPr lang="en-US" sz="1600" kern="100">
                <a:solidFill>
                  <a:schemeClr val="tx1"/>
                </a:solidFill>
                <a:effectLst/>
                <a:ea typeface="Calibri" panose="020F0502020204030204" pitchFamily="34" charset="0"/>
                <a:cs typeface="Calibri"/>
              </a:rPr>
              <a:t>rolley bus and a self-propelled vehicle, and the trailers, 	accessories and equipment of automobiles, but does not include 	railway rolling stock that runs on rails, watercraft or aircraft</a:t>
            </a:r>
          </a:p>
          <a:p>
            <a:pPr marL="0" indent="0">
              <a:lnSpc>
                <a:spcPct val="100000"/>
              </a:lnSpc>
              <a:spcBef>
                <a:spcPts val="0"/>
              </a:spcBef>
              <a:spcAft>
                <a:spcPts val="0"/>
              </a:spcAft>
              <a:buNone/>
            </a:pPr>
            <a:endParaRPr lang="en-US" sz="1600" b="1" kern="100">
              <a:solidFill>
                <a:schemeClr val="tx1"/>
              </a:solidFill>
              <a:ea typeface="Calibri" panose="020F0502020204030204" pitchFamily="34" charset="0"/>
              <a:cs typeface="Calibri"/>
            </a:endParaRPr>
          </a:p>
          <a:p>
            <a:pPr marL="0" indent="0">
              <a:lnSpc>
                <a:spcPct val="100000"/>
              </a:lnSpc>
              <a:spcBef>
                <a:spcPts val="0"/>
              </a:spcBef>
              <a:spcAft>
                <a:spcPts val="0"/>
              </a:spcAft>
              <a:buNone/>
            </a:pPr>
            <a:r>
              <a:rPr lang="en-US" sz="1600" b="1" kern="100">
                <a:solidFill>
                  <a:schemeClr val="tx1"/>
                </a:solidFill>
                <a:ea typeface="Calibri" panose="020F0502020204030204" pitchFamily="34" charset="0"/>
                <a:cs typeface="Calibri"/>
              </a:rPr>
              <a:t>Automobile includes: </a:t>
            </a:r>
            <a:endParaRPr lang="en-US" sz="1600" b="1" kern="100">
              <a:solidFill>
                <a:schemeClr val="tx1"/>
              </a:solidFill>
              <a:ea typeface="Calibri" panose="020F0502020204030204" pitchFamily="34" charset="0"/>
              <a:cs typeface="Calibri" panose="020F0502020204030204" pitchFamily="34" charset="0"/>
            </a:endParaRPr>
          </a:p>
          <a:p>
            <a:pPr marL="0" indent="0">
              <a:lnSpc>
                <a:spcPct val="100000"/>
              </a:lnSpc>
              <a:spcBef>
                <a:spcPts val="0"/>
              </a:spcBef>
              <a:spcAft>
                <a:spcPts val="0"/>
              </a:spcAft>
              <a:buNone/>
            </a:pPr>
            <a:r>
              <a:rPr lang="en-US" sz="1600" kern="100">
                <a:solidFill>
                  <a:schemeClr val="tx1"/>
                </a:solidFill>
                <a:ea typeface="Calibri" panose="020F0502020204030204" pitchFamily="34" charset="0"/>
                <a:cs typeface="Calibri"/>
              </a:rPr>
              <a:t>	(a)</a:t>
            </a:r>
            <a:r>
              <a:rPr lang="en-US" sz="1600" b="1" kern="100">
                <a:solidFill>
                  <a:schemeClr val="tx1"/>
                </a:solidFill>
                <a:ea typeface="Calibri" panose="020F0502020204030204" pitchFamily="34" charset="0"/>
                <a:cs typeface="Calibri"/>
              </a:rPr>
              <a:t> </a:t>
            </a:r>
            <a:r>
              <a:rPr lang="en-US" sz="1600" kern="100">
                <a:solidFill>
                  <a:schemeClr val="tx1"/>
                </a:solidFill>
                <a:effectLst/>
                <a:ea typeface="Calibri" panose="020F0502020204030204" pitchFamily="34" charset="0"/>
                <a:cs typeface="Calibri"/>
              </a:rPr>
              <a:t>A motor vehicle required under any Act to be insured under a 	motor vehicle liability policy, and </a:t>
            </a:r>
            <a:r>
              <a:rPr lang="en-US" sz="1600" kern="100">
                <a:solidFill>
                  <a:schemeClr val="tx1"/>
                </a:solidFill>
                <a:ea typeface="Calibri" panose="020F0502020204030204" pitchFamily="34" charset="0"/>
                <a:cs typeface="Calibri"/>
              </a:rPr>
              <a:t>(b) A vehicle prescribed by 	regulation to be an automobile </a:t>
            </a:r>
            <a:endParaRPr lang="en-US" sz="1600" kern="100">
              <a:solidFill>
                <a:schemeClr val="tx1"/>
              </a:solidFill>
              <a:effectLst/>
              <a:ea typeface="Calibri" panose="020F0502020204030204" pitchFamily="34" charset="0"/>
              <a:cs typeface="Calibri" panose="020F0502020204030204" pitchFamily="34" charset="0"/>
            </a:endParaRPr>
          </a:p>
          <a:p>
            <a:pPr marL="342900" indent="-342900">
              <a:lnSpc>
                <a:spcPct val="100000"/>
              </a:lnSpc>
              <a:spcBef>
                <a:spcPts val="0"/>
              </a:spcBef>
              <a:spcAft>
                <a:spcPts val="0"/>
              </a:spcAft>
              <a:buAutoNum type="alphaLcParenBoth"/>
            </a:pP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Title 3">
            <a:extLst>
              <a:ext uri="{FF2B5EF4-FFF2-40B4-BE49-F238E27FC236}">
                <a16:creationId xmlns:a16="http://schemas.microsoft.com/office/drawing/2014/main" id="{476E1F5E-0752-D133-D4C7-4709B8147CAC}"/>
              </a:ext>
            </a:extLst>
          </p:cNvPr>
          <p:cNvSpPr>
            <a:spLocks noGrp="1"/>
          </p:cNvSpPr>
          <p:nvPr>
            <p:ph type="title"/>
          </p:nvPr>
        </p:nvSpPr>
        <p:spPr>
          <a:xfrm>
            <a:off x="2480720" y="625924"/>
            <a:ext cx="6215947" cy="496665"/>
          </a:xfrm>
        </p:spPr>
        <p:txBody>
          <a:bodyPr/>
          <a:lstStyle/>
          <a:p>
            <a:r>
              <a:rPr lang="en-US" sz="3600" b="1" spc="-50">
                <a:latin typeface="+mn-lt"/>
                <a:ea typeface="+mj-ea"/>
                <a:cs typeface="+mj-cs"/>
              </a:rPr>
              <a:t>TAC</a:t>
            </a:r>
            <a:r>
              <a:rPr lang="en-US" b="1" spc="-50">
                <a:latin typeface="+mn-lt"/>
              </a:rPr>
              <a:t> </a:t>
            </a:r>
            <a:r>
              <a:rPr lang="en-US" sz="3600" b="1" spc="-50">
                <a:latin typeface="+mn-lt"/>
                <a:ea typeface="+mj-ea"/>
                <a:cs typeface="+mj-cs"/>
              </a:rPr>
              <a:t>Rule: Relevant Statutes</a:t>
            </a:r>
            <a:endParaRPr lang="en-US">
              <a:latin typeface="+mn-lt"/>
            </a:endParaRPr>
          </a:p>
        </p:txBody>
      </p:sp>
    </p:spTree>
    <p:extLst>
      <p:ext uri="{BB962C8B-B14F-4D97-AF65-F5344CB8AC3E}">
        <p14:creationId xmlns:p14="http://schemas.microsoft.com/office/powerpoint/2010/main" val="4243206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8807-6F14-58FE-F9FA-545E3D703DC1}"/>
              </a:ext>
            </a:extLst>
          </p:cNvPr>
          <p:cNvSpPr>
            <a:spLocks noGrp="1"/>
          </p:cNvSpPr>
          <p:nvPr>
            <p:ph type="title"/>
          </p:nvPr>
        </p:nvSpPr>
        <p:spPr>
          <a:xfrm>
            <a:off x="2514600" y="268922"/>
            <a:ext cx="6174740" cy="605721"/>
          </a:xfrm>
        </p:spPr>
        <p:txBody>
          <a:bodyPr/>
          <a:lstStyle/>
          <a:p>
            <a:pPr algn="l"/>
            <a:r>
              <a:rPr lang="en-GB" sz="1800">
                <a:effectLst/>
                <a:latin typeface="Calibri" panose="020F0502020204030204" pitchFamily="34" charset="0"/>
                <a:ea typeface="Times New Roman" panose="02020603050405020304" pitchFamily="18" charset="0"/>
              </a:rPr>
              <a:t>Can a licensee</a:t>
            </a:r>
            <a:r>
              <a:rPr lang="en-GB" sz="1800">
                <a:latin typeface="Calibri" panose="020F0502020204030204" pitchFamily="34" charset="0"/>
                <a:ea typeface="Times New Roman" panose="02020603050405020304" pitchFamily="18" charset="0"/>
              </a:rPr>
              <a:t> </a:t>
            </a:r>
            <a:r>
              <a:rPr lang="en-GB" sz="1800">
                <a:effectLst/>
                <a:latin typeface="Calibri" panose="020F0502020204030204" pitchFamily="34" charset="0"/>
                <a:ea typeface="Times New Roman" panose="02020603050405020304" pitchFamily="18" charset="0"/>
              </a:rPr>
              <a:t>turn away a request for a standalone recreational vehicle policy? Example an ATV.</a:t>
            </a:r>
            <a:br>
              <a:rPr lang="en-GB" sz="1800">
                <a:effectLst/>
                <a:latin typeface="Calibri" panose="020F0502020204030204" pitchFamily="34" charset="0"/>
                <a:ea typeface="Times New Roman" panose="02020603050405020304" pitchFamily="18" charset="0"/>
              </a:rPr>
            </a:br>
            <a:endParaRPr lang="en-US"/>
          </a:p>
        </p:txBody>
      </p:sp>
      <p:sp>
        <p:nvSpPr>
          <p:cNvPr id="3" name="Text Placeholder 2">
            <a:extLst>
              <a:ext uri="{FF2B5EF4-FFF2-40B4-BE49-F238E27FC236}">
                <a16:creationId xmlns:a16="http://schemas.microsoft.com/office/drawing/2014/main" id="{DB9DB104-5194-556E-48B7-FEC92E542B5B}"/>
              </a:ext>
            </a:extLst>
          </p:cNvPr>
          <p:cNvSpPr>
            <a:spLocks noGrp="1"/>
          </p:cNvSpPr>
          <p:nvPr>
            <p:ph type="body" idx="1"/>
          </p:nvPr>
        </p:nvSpPr>
        <p:spPr>
          <a:xfrm>
            <a:off x="2514600" y="874643"/>
            <a:ext cx="5896609" cy="1877437"/>
          </a:xfrm>
        </p:spPr>
        <p:txBody>
          <a:bodyPr/>
          <a:lstStyle/>
          <a:p>
            <a:endParaRPr lang="en-GB" sz="1800">
              <a:solidFill>
                <a:schemeClr val="tx1"/>
              </a:solidFill>
              <a:latin typeface="+mj-lt"/>
              <a:ea typeface="Times New Roman" panose="02020603050405020304" pitchFamily="18" charset="0"/>
            </a:endParaRPr>
          </a:p>
          <a:p>
            <a:r>
              <a:rPr lang="en-GB" sz="1800">
                <a:solidFill>
                  <a:schemeClr val="tx1"/>
                </a:solidFill>
                <a:effectLst/>
                <a:latin typeface="+mj-lt"/>
                <a:ea typeface="Times New Roman" panose="02020603050405020304" pitchFamily="18" charset="0"/>
              </a:rPr>
              <a:t>The licensee’s/broker’s market would have to have a filed rule in their guidelines stating that they do not write standalone recreational vehicles in order to not write the business. </a:t>
            </a:r>
          </a:p>
          <a:p>
            <a:endParaRPr lang="en-GB" sz="1800">
              <a:solidFill>
                <a:schemeClr val="tx1"/>
              </a:solidFill>
              <a:latin typeface="+mj-lt"/>
              <a:ea typeface="Arial" panose="020B0604020202020204" pitchFamily="34" charset="0"/>
            </a:endParaRPr>
          </a:p>
          <a:p>
            <a:pPr algn="r"/>
            <a:r>
              <a:rPr lang="en-GB" sz="1800" b="1">
                <a:solidFill>
                  <a:srgbClr val="00B050"/>
                </a:solidFill>
                <a:effectLst/>
                <a:latin typeface="Calibri" panose="020F0502020204030204" pitchFamily="34" charset="0"/>
                <a:ea typeface="Times New Roman" panose="02020603050405020304" pitchFamily="18" charset="0"/>
              </a:rPr>
              <a:t>Answer: </a:t>
            </a:r>
            <a:r>
              <a:rPr lang="en-GB" sz="1800" b="1">
                <a:solidFill>
                  <a:schemeClr val="tx1"/>
                </a:solidFill>
                <a:effectLst/>
                <a:latin typeface="Calibri" panose="020F0502020204030204" pitchFamily="34" charset="0"/>
                <a:ea typeface="Times New Roman" panose="02020603050405020304" pitchFamily="18" charset="0"/>
              </a:rPr>
              <a:t>NO!</a:t>
            </a:r>
            <a:endParaRPr lang="en-US" sz="1800">
              <a:solidFill>
                <a:schemeClr val="tx1"/>
              </a:solidFill>
              <a:effectLst/>
              <a:latin typeface="+mj-lt"/>
              <a:ea typeface="Arial" panose="020B0604020202020204" pitchFamily="34" charset="0"/>
            </a:endParaRPr>
          </a:p>
          <a:p>
            <a:endParaRPr lang="en-US"/>
          </a:p>
        </p:txBody>
      </p:sp>
      <p:sp>
        <p:nvSpPr>
          <p:cNvPr id="4" name="Holder 4">
            <a:extLst>
              <a:ext uri="{FF2B5EF4-FFF2-40B4-BE49-F238E27FC236}">
                <a16:creationId xmlns:a16="http://schemas.microsoft.com/office/drawing/2014/main" id="{78A3565A-395A-7E86-1F51-D37785FECD1C}"/>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302094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EED3-5163-7464-69D2-472E320EBBBA}"/>
              </a:ext>
            </a:extLst>
          </p:cNvPr>
          <p:cNvSpPr>
            <a:spLocks noGrp="1"/>
          </p:cNvSpPr>
          <p:nvPr>
            <p:ph type="title"/>
          </p:nvPr>
        </p:nvSpPr>
        <p:spPr>
          <a:xfrm>
            <a:off x="2121535" y="268922"/>
            <a:ext cx="6174740" cy="415498"/>
          </a:xfrm>
        </p:spPr>
        <p:txBody>
          <a:bodyPr wrap="square" lIns="0" tIns="0" rIns="0" bIns="0" anchor="t">
            <a:spAutoFit/>
          </a:bodyPr>
          <a:lstStyle/>
          <a:p>
            <a:pPr algn="ctr"/>
            <a:r>
              <a:rPr lang="en-US"/>
              <a:t>Poll Question #1</a:t>
            </a:r>
          </a:p>
        </p:txBody>
      </p:sp>
      <p:sp>
        <p:nvSpPr>
          <p:cNvPr id="3" name="Text Placeholder 2">
            <a:extLst>
              <a:ext uri="{FF2B5EF4-FFF2-40B4-BE49-F238E27FC236}">
                <a16:creationId xmlns:a16="http://schemas.microsoft.com/office/drawing/2014/main" id="{16B146A7-3AE3-AAB4-410B-D412D342309E}"/>
              </a:ext>
            </a:extLst>
          </p:cNvPr>
          <p:cNvSpPr>
            <a:spLocks noGrp="1"/>
          </p:cNvSpPr>
          <p:nvPr>
            <p:ph type="body" idx="1"/>
          </p:nvPr>
        </p:nvSpPr>
        <p:spPr/>
        <p:txBody>
          <a:bodyPr/>
          <a:lstStyle/>
          <a:p>
            <a:endParaRPr lang="en-US"/>
          </a:p>
        </p:txBody>
      </p:sp>
      <p:pic>
        <p:nvPicPr>
          <p:cNvPr id="5" name="Picture 4" descr="Question marks in a line and one question mark is lit">
            <a:extLst>
              <a:ext uri="{FF2B5EF4-FFF2-40B4-BE49-F238E27FC236}">
                <a16:creationId xmlns:a16="http://schemas.microsoft.com/office/drawing/2014/main" id="{6A8FB7CE-2A55-2A44-17D0-313FD9E8D44D}"/>
              </a:ext>
            </a:extLst>
          </p:cNvPr>
          <p:cNvPicPr>
            <a:picLocks noChangeAspect="1"/>
          </p:cNvPicPr>
          <p:nvPr/>
        </p:nvPicPr>
        <p:blipFill>
          <a:blip r:embed="rId2"/>
          <a:stretch>
            <a:fillRect/>
          </a:stretch>
        </p:blipFill>
        <p:spPr>
          <a:xfrm>
            <a:off x="2544234" y="1142295"/>
            <a:ext cx="5819421" cy="3303410"/>
          </a:xfrm>
          <a:prstGeom prst="rect">
            <a:avLst/>
          </a:prstGeom>
        </p:spPr>
      </p:pic>
    </p:spTree>
    <p:extLst>
      <p:ext uri="{BB962C8B-B14F-4D97-AF65-F5344CB8AC3E}">
        <p14:creationId xmlns:p14="http://schemas.microsoft.com/office/powerpoint/2010/main" val="1606009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CF2-36D6-4D1F-47FF-721B6F63C659}"/>
              </a:ext>
            </a:extLst>
          </p:cNvPr>
          <p:cNvSpPr>
            <a:spLocks noGrp="1"/>
          </p:cNvSpPr>
          <p:nvPr>
            <p:ph type="title"/>
          </p:nvPr>
        </p:nvSpPr>
        <p:spPr>
          <a:xfrm>
            <a:off x="2543810" y="282369"/>
            <a:ext cx="5808569" cy="276999"/>
          </a:xfrm>
        </p:spPr>
        <p:txBody>
          <a:bodyPr/>
          <a:lstStyle/>
          <a:p>
            <a:pPr algn="l"/>
            <a:r>
              <a:rPr lang="en-US" sz="1800" dirty="0"/>
              <a:t>Poll Question #1: Does Take-All-Comers apply to:</a:t>
            </a:r>
            <a:endParaRPr lang="en-CA" sz="1800" dirty="0"/>
          </a:p>
        </p:txBody>
      </p:sp>
      <p:sp>
        <p:nvSpPr>
          <p:cNvPr id="3" name="Text Placeholder 2">
            <a:extLst>
              <a:ext uri="{FF2B5EF4-FFF2-40B4-BE49-F238E27FC236}">
                <a16:creationId xmlns:a16="http://schemas.microsoft.com/office/drawing/2014/main" id="{4861C768-21E2-E0C4-FC27-25BFF9DA7F0B}"/>
              </a:ext>
            </a:extLst>
          </p:cNvPr>
          <p:cNvSpPr>
            <a:spLocks noGrp="1"/>
          </p:cNvSpPr>
          <p:nvPr>
            <p:ph type="body" idx="1"/>
          </p:nvPr>
        </p:nvSpPr>
        <p:spPr>
          <a:xfrm>
            <a:off x="2543810" y="1142365"/>
            <a:ext cx="5896609" cy="2708434"/>
          </a:xfrm>
        </p:spPr>
        <p:txBody>
          <a:bodyPr/>
          <a:lstStyle/>
          <a:p>
            <a:endParaRPr lang="en-US" b="1" dirty="0"/>
          </a:p>
          <a:p>
            <a:r>
              <a:rPr lang="en-US" sz="1800" b="1" dirty="0">
                <a:solidFill>
                  <a:schemeClr val="tx1"/>
                </a:solidFill>
              </a:rPr>
              <a:t>Private Passenger Vehicles only</a:t>
            </a:r>
          </a:p>
          <a:p>
            <a:endParaRPr lang="en-US" sz="1800" b="1" dirty="0">
              <a:solidFill>
                <a:schemeClr val="tx1"/>
              </a:solidFill>
            </a:endParaRPr>
          </a:p>
          <a:p>
            <a:r>
              <a:rPr lang="en-US" sz="1800" b="1" dirty="0">
                <a:solidFill>
                  <a:schemeClr val="tx1"/>
                </a:solidFill>
              </a:rPr>
              <a:t>Non-Private Passenger Vehicles Only</a:t>
            </a:r>
          </a:p>
          <a:p>
            <a:endParaRPr lang="en-US" sz="1800" b="1" dirty="0">
              <a:solidFill>
                <a:schemeClr val="tx1"/>
              </a:solidFill>
            </a:endParaRPr>
          </a:p>
          <a:p>
            <a:r>
              <a:rPr lang="en-US" sz="1800" b="1" dirty="0">
                <a:solidFill>
                  <a:schemeClr val="tx1"/>
                </a:solidFill>
              </a:rPr>
              <a:t>All of the above</a:t>
            </a:r>
          </a:p>
          <a:p>
            <a:endParaRPr lang="en-US" sz="1800" b="1" dirty="0"/>
          </a:p>
          <a:p>
            <a:endParaRPr lang="en-US" sz="1800" b="1" dirty="0"/>
          </a:p>
          <a:p>
            <a:endParaRPr lang="en-US" sz="1800" b="1" dirty="0"/>
          </a:p>
          <a:p>
            <a:pPr algn="r"/>
            <a:r>
              <a:rPr lang="en-US" sz="1800" b="1" dirty="0"/>
              <a:t>			</a:t>
            </a:r>
            <a:r>
              <a:rPr lang="en-US" sz="1800" b="1" dirty="0">
                <a:solidFill>
                  <a:srgbClr val="00B050"/>
                </a:solidFill>
              </a:rPr>
              <a:t>Answer:</a:t>
            </a:r>
            <a:r>
              <a:rPr lang="en-US" sz="1800" b="1" dirty="0"/>
              <a:t> </a:t>
            </a:r>
            <a:r>
              <a:rPr lang="en-US" sz="1800" b="1" dirty="0">
                <a:solidFill>
                  <a:schemeClr val="tx1"/>
                </a:solidFill>
              </a:rPr>
              <a:t>All of the above</a:t>
            </a:r>
            <a:endParaRPr lang="en-CA" sz="1800" b="1" dirty="0">
              <a:solidFill>
                <a:schemeClr val="tx1"/>
              </a:solidFill>
            </a:endParaRPr>
          </a:p>
        </p:txBody>
      </p:sp>
    </p:spTree>
    <p:extLst>
      <p:ext uri="{BB962C8B-B14F-4D97-AF65-F5344CB8AC3E}">
        <p14:creationId xmlns:p14="http://schemas.microsoft.com/office/powerpoint/2010/main" val="3261066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869B-3FF8-00BE-603B-93B7784B70EB}"/>
              </a:ext>
            </a:extLst>
          </p:cNvPr>
          <p:cNvSpPr>
            <a:spLocks noGrp="1"/>
          </p:cNvSpPr>
          <p:nvPr>
            <p:ph type="title"/>
          </p:nvPr>
        </p:nvSpPr>
        <p:spPr>
          <a:xfrm>
            <a:off x="2514600" y="268923"/>
            <a:ext cx="6174740" cy="1246495"/>
          </a:xfrm>
        </p:spPr>
        <p:txBody>
          <a:bodyPr/>
          <a:lstStyle/>
          <a:p>
            <a:pPr algn="l"/>
            <a:r>
              <a:rPr lang="en-CA" sz="1800">
                <a:effectLst/>
                <a:latin typeface="+mj-lt"/>
                <a:ea typeface="Times New Roman" panose="02020603050405020304" pitchFamily="18" charset="0"/>
              </a:rPr>
              <a:t>Does </a:t>
            </a:r>
            <a:r>
              <a:rPr lang="en-CA" sz="1800">
                <a:latin typeface="+mj-lt"/>
                <a:ea typeface="Times New Roman" panose="02020603050405020304" pitchFamily="18" charset="0"/>
              </a:rPr>
              <a:t>the </a:t>
            </a:r>
            <a:r>
              <a:rPr lang="en-CA" sz="1800">
                <a:effectLst/>
                <a:latin typeface="+mj-lt"/>
                <a:ea typeface="Times New Roman" panose="02020603050405020304" pitchFamily="18" charset="0"/>
              </a:rPr>
              <a:t>TAC Rule apply to snowmobiles, ATV’s, commercial automobiles, motorcycles, transport, dump, artisan, and courier trucks? </a:t>
            </a:r>
            <a:br>
              <a:rPr lang="en-US" sz="1800">
                <a:effectLst/>
                <a:latin typeface="Arial" panose="020B0604020202020204" pitchFamily="34" charset="0"/>
                <a:ea typeface="Arial" panose="020B0604020202020204" pitchFamily="34" charset="0"/>
              </a:rPr>
            </a:br>
            <a:endParaRPr lang="en-US"/>
          </a:p>
        </p:txBody>
      </p:sp>
      <p:sp>
        <p:nvSpPr>
          <p:cNvPr id="3" name="Text Placeholder 2">
            <a:extLst>
              <a:ext uri="{FF2B5EF4-FFF2-40B4-BE49-F238E27FC236}">
                <a16:creationId xmlns:a16="http://schemas.microsoft.com/office/drawing/2014/main" id="{DC88A08F-F8C9-F6EB-DB22-A2AE664701C6}"/>
              </a:ext>
            </a:extLst>
          </p:cNvPr>
          <p:cNvSpPr>
            <a:spLocks noGrp="1"/>
          </p:cNvSpPr>
          <p:nvPr>
            <p:ph type="body" idx="1"/>
          </p:nvPr>
        </p:nvSpPr>
        <p:spPr>
          <a:xfrm>
            <a:off x="2514600" y="1218885"/>
            <a:ext cx="6348046" cy="3693319"/>
          </a:xfrm>
        </p:spPr>
        <p:txBody>
          <a:bodyPr/>
          <a:lstStyle/>
          <a:p>
            <a:r>
              <a:rPr lang="en-CA" sz="1800" b="1">
                <a:solidFill>
                  <a:srgbClr val="00B050"/>
                </a:solidFill>
                <a:effectLst/>
                <a:latin typeface="+mj-lt"/>
                <a:ea typeface="Arial" panose="020B0604020202020204" pitchFamily="34" charset="0"/>
              </a:rPr>
              <a:t>Answer:</a:t>
            </a:r>
          </a:p>
          <a:p>
            <a:endParaRPr lang="en-CA" sz="1800" b="1">
              <a:solidFill>
                <a:srgbClr val="00B050"/>
              </a:solidFill>
              <a:effectLst/>
              <a:latin typeface="+mj-lt"/>
              <a:ea typeface="Arial" panose="020B0604020202020204" pitchFamily="34" charset="0"/>
            </a:endParaRPr>
          </a:p>
          <a:p>
            <a:pPr>
              <a:spcAft>
                <a:spcPts val="600"/>
              </a:spcAft>
            </a:pPr>
            <a:r>
              <a:rPr lang="en-CA" sz="1800">
                <a:solidFill>
                  <a:schemeClr val="tx1"/>
                </a:solidFill>
                <a:effectLst/>
                <a:latin typeface="+mj-lt"/>
                <a:ea typeface="Arial" panose="020B0604020202020204" pitchFamily="34" charset="0"/>
              </a:rPr>
              <a:t>Insurers must comply with the TAC Rule for all Private Passenger Automobile (PPA) and Non-PPA categories of automobile insurance, including commercial lines. </a:t>
            </a:r>
          </a:p>
          <a:p>
            <a:pPr>
              <a:spcAft>
                <a:spcPts val="600"/>
              </a:spcAft>
            </a:pPr>
            <a:r>
              <a:rPr lang="en-CA" sz="1800" b="1">
                <a:solidFill>
                  <a:schemeClr val="tx1"/>
                </a:solidFill>
                <a:effectLst/>
                <a:latin typeface="+mj-lt"/>
                <a:ea typeface="Arial" panose="020B0604020202020204" pitchFamily="34" charset="0"/>
              </a:rPr>
              <a:t>Fleets:</a:t>
            </a:r>
            <a:r>
              <a:rPr lang="en-CA" sz="1800">
                <a:solidFill>
                  <a:schemeClr val="tx1"/>
                </a:solidFill>
                <a:effectLst/>
                <a:latin typeface="+mj-lt"/>
                <a:ea typeface="Arial" panose="020B0604020202020204" pitchFamily="34" charset="0"/>
              </a:rPr>
              <a:t> </a:t>
            </a:r>
            <a:r>
              <a:rPr lang="en-US" sz="1800" i="1">
                <a:solidFill>
                  <a:schemeClr val="tx1"/>
                </a:solidFill>
                <a:effectLst/>
                <a:latin typeface="+mj-lt"/>
                <a:ea typeface="Calibri" panose="020F0502020204030204" pitchFamily="34" charset="0"/>
              </a:rPr>
              <a:t>FSRA will continue to recognize the practice initiated at FSCO of not requiring insurers to use filed underwriting rules for making decisions with respect to insuring a “fleet”.</a:t>
            </a:r>
          </a:p>
          <a:p>
            <a:r>
              <a:rPr lang="en-US" sz="1800" b="1" i="1">
                <a:solidFill>
                  <a:schemeClr val="tx1"/>
                </a:solidFill>
                <a:effectLst/>
                <a:latin typeface="+mj-lt"/>
                <a:ea typeface="Calibri" panose="020F0502020204030204" pitchFamily="34" charset="0"/>
              </a:rPr>
              <a:t>However</a:t>
            </a:r>
            <a:r>
              <a:rPr lang="en-US" sz="1800" i="1">
                <a:solidFill>
                  <a:schemeClr val="tx1"/>
                </a:solidFill>
                <a:effectLst/>
                <a:latin typeface="+mj-lt"/>
                <a:ea typeface="Calibri" panose="020F0502020204030204" pitchFamily="34" charset="0"/>
              </a:rPr>
              <a:t>, the prohibitions with respect to prohibited factors set out in </a:t>
            </a:r>
            <a:r>
              <a:rPr lang="en-US" sz="1800" b="1" i="1">
                <a:solidFill>
                  <a:schemeClr val="tx1"/>
                </a:solidFill>
                <a:effectLst/>
                <a:latin typeface="+mj-lt"/>
                <a:ea typeface="Calibri" panose="020F0502020204030204" pitchFamily="34" charset="0"/>
              </a:rPr>
              <a:t>s. 237(1) of </a:t>
            </a:r>
            <a:r>
              <a:rPr lang="en-US" sz="1800" b="1" i="1">
                <a:solidFill>
                  <a:schemeClr val="tx1"/>
                </a:solidFill>
                <a:latin typeface="+mj-lt"/>
                <a:ea typeface="Calibri" panose="020F0502020204030204" pitchFamily="34" charset="0"/>
              </a:rPr>
              <a:t>T</a:t>
            </a:r>
            <a:r>
              <a:rPr lang="en-US" sz="1800" b="1" i="1">
                <a:solidFill>
                  <a:schemeClr val="tx1"/>
                </a:solidFill>
                <a:effectLst/>
                <a:latin typeface="+mj-lt"/>
                <a:ea typeface="Calibri" panose="020F0502020204030204" pitchFamily="34" charset="0"/>
              </a:rPr>
              <a:t>he Insurance Act and</a:t>
            </a:r>
            <a:r>
              <a:rPr lang="en-US" sz="1800" b="1">
                <a:solidFill>
                  <a:schemeClr val="tx1"/>
                </a:solidFill>
                <a:effectLst/>
                <a:latin typeface="+mj-lt"/>
                <a:ea typeface="Calibri" panose="020F0502020204030204" pitchFamily="34" charset="0"/>
              </a:rPr>
              <a:t> </a:t>
            </a:r>
            <a:r>
              <a:rPr lang="en-US" sz="1800" b="1">
                <a:solidFill>
                  <a:schemeClr val="tx1"/>
                </a:solidFill>
                <a:latin typeface="+mj-lt"/>
                <a:ea typeface="Calibri" panose="020F0502020204030204" pitchFamily="34" charset="0"/>
              </a:rPr>
              <a:t>t</a:t>
            </a:r>
            <a:r>
              <a:rPr lang="en-US" sz="1800" b="1">
                <a:solidFill>
                  <a:schemeClr val="tx1"/>
                </a:solidFill>
                <a:effectLst/>
                <a:latin typeface="+mj-lt"/>
                <a:ea typeface="Calibri" panose="020F0502020204030204" pitchFamily="34" charset="0"/>
              </a:rPr>
              <a:t>he Unfair or Deceptive Acts or Practices Rule (“UDAP Rule”)</a:t>
            </a:r>
            <a:r>
              <a:rPr lang="en-US" sz="1800" b="1" i="1">
                <a:solidFill>
                  <a:schemeClr val="tx1"/>
                </a:solidFill>
                <a:effectLst/>
                <a:latin typeface="+mj-lt"/>
                <a:ea typeface="Calibri" panose="020F0502020204030204" pitchFamily="34" charset="0"/>
              </a:rPr>
              <a:t> continue to apply</a:t>
            </a:r>
            <a:r>
              <a:rPr lang="en-US" sz="1800" i="1">
                <a:solidFill>
                  <a:schemeClr val="tx1"/>
                </a:solidFill>
                <a:effectLst/>
                <a:latin typeface="+mj-lt"/>
                <a:ea typeface="Calibri" panose="020F0502020204030204" pitchFamily="34" charset="0"/>
              </a:rPr>
              <a:t> to the underwriting and distribution of insurance for automobile fleets.”</a:t>
            </a:r>
            <a:r>
              <a:rPr lang="en-US" sz="1800" i="1" baseline="30000">
                <a:solidFill>
                  <a:schemeClr val="tx1"/>
                </a:solidFill>
                <a:effectLst/>
                <a:latin typeface="+mj-lt"/>
                <a:ea typeface="Calibri" panose="020F0502020204030204" pitchFamily="34" charset="0"/>
              </a:rPr>
              <a:t>10</a:t>
            </a:r>
            <a:endParaRPr lang="en-US" sz="1800">
              <a:solidFill>
                <a:schemeClr val="tx1"/>
              </a:solidFill>
              <a:effectLst/>
              <a:latin typeface="+mj-lt"/>
              <a:ea typeface="Arial" panose="020B0604020202020204" pitchFamily="34" charset="0"/>
            </a:endParaRPr>
          </a:p>
          <a:p>
            <a:endParaRPr lang="en-US"/>
          </a:p>
        </p:txBody>
      </p:sp>
      <p:sp>
        <p:nvSpPr>
          <p:cNvPr id="5" name="Holder 4">
            <a:extLst>
              <a:ext uri="{FF2B5EF4-FFF2-40B4-BE49-F238E27FC236}">
                <a16:creationId xmlns:a16="http://schemas.microsoft.com/office/drawing/2014/main" id="{FD24B9EB-66BF-B3F2-B2B3-96461A412FF7}"/>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172026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D0577-00A2-8EB2-A3E2-A4C2F135834E}"/>
              </a:ext>
            </a:extLst>
          </p:cNvPr>
          <p:cNvSpPr>
            <a:spLocks noGrp="1"/>
          </p:cNvSpPr>
          <p:nvPr>
            <p:ph type="title"/>
          </p:nvPr>
        </p:nvSpPr>
        <p:spPr>
          <a:xfrm>
            <a:off x="2514600" y="195903"/>
            <a:ext cx="6174740" cy="657265"/>
          </a:xfrm>
        </p:spPr>
        <p:txBody>
          <a:bodyPr/>
          <a:lstStyle/>
          <a:p>
            <a:pPr algn="l"/>
            <a:r>
              <a:rPr lang="en-GB" sz="1800">
                <a:effectLst/>
                <a:latin typeface="+mj-lt"/>
                <a:ea typeface="Times New Roman" panose="02020603050405020304" pitchFamily="18" charset="0"/>
              </a:rPr>
              <a:t>Are all licensees required to provide auto insurance quotes when requested? </a:t>
            </a:r>
            <a:br>
              <a:rPr lang="en-GB" sz="1800">
                <a:effectLst/>
                <a:latin typeface="+mj-lt"/>
                <a:ea typeface="Times New Roman" panose="02020603050405020304" pitchFamily="18" charset="0"/>
              </a:rPr>
            </a:br>
            <a:br>
              <a:rPr lang="en-US" sz="1800">
                <a:effectLst/>
                <a:latin typeface="Arial" panose="020B0604020202020204" pitchFamily="34" charset="0"/>
                <a:ea typeface="Arial" panose="020B0604020202020204" pitchFamily="34" charset="0"/>
              </a:rPr>
            </a:br>
            <a:endParaRPr lang="en-US"/>
          </a:p>
        </p:txBody>
      </p:sp>
      <p:sp>
        <p:nvSpPr>
          <p:cNvPr id="3" name="Text Placeholder 2">
            <a:extLst>
              <a:ext uri="{FF2B5EF4-FFF2-40B4-BE49-F238E27FC236}">
                <a16:creationId xmlns:a16="http://schemas.microsoft.com/office/drawing/2014/main" id="{8911284C-7DA2-A15F-0C63-FA84BBCEE2A6}"/>
              </a:ext>
            </a:extLst>
          </p:cNvPr>
          <p:cNvSpPr>
            <a:spLocks noGrp="1"/>
          </p:cNvSpPr>
          <p:nvPr>
            <p:ph type="body" idx="1"/>
          </p:nvPr>
        </p:nvSpPr>
        <p:spPr>
          <a:xfrm>
            <a:off x="2514601" y="819150"/>
            <a:ext cx="6174740" cy="2431435"/>
          </a:xfrm>
        </p:spPr>
        <p:txBody>
          <a:bodyPr wrap="square" lIns="0" tIns="0" rIns="0" bIns="0" anchor="t">
            <a:spAutoFit/>
          </a:bodyPr>
          <a:lstStyle/>
          <a:p>
            <a:endParaRPr lang="en-CA" sz="1800">
              <a:solidFill>
                <a:schemeClr val="tx1"/>
              </a:solidFill>
              <a:effectLst/>
              <a:latin typeface="+mj-lt"/>
              <a:ea typeface="Arial" panose="020B0604020202020204" pitchFamily="34" charset="0"/>
            </a:endParaRPr>
          </a:p>
          <a:p>
            <a:r>
              <a:rPr lang="en-CA" sz="1800">
                <a:solidFill>
                  <a:schemeClr val="tx1"/>
                </a:solidFill>
                <a:effectLst/>
                <a:latin typeface="+mj-lt"/>
                <a:ea typeface="Arial" panose="020B0604020202020204" pitchFamily="34" charset="0"/>
              </a:rPr>
              <a:t>If the insured item falls within auto insurance and a licensee represents markets with filings that provide a rate of premium for the vehicle, they must quote. This is </a:t>
            </a:r>
            <a:r>
              <a:rPr lang="en-CA" sz="1800">
                <a:solidFill>
                  <a:schemeClr val="tx1"/>
                </a:solidFill>
                <a:latin typeface="+mj-lt"/>
                <a:ea typeface="Arial" panose="020B0604020202020204" pitchFamily="34" charset="0"/>
              </a:rPr>
              <a:t>a requirement of </a:t>
            </a:r>
            <a:r>
              <a:rPr lang="en-CA" sz="1800">
                <a:solidFill>
                  <a:schemeClr val="tx1"/>
                </a:solidFill>
                <a:effectLst/>
                <a:latin typeface="+mj-lt"/>
                <a:ea typeface="Arial" panose="020B0604020202020204" pitchFamily="34" charset="0"/>
              </a:rPr>
              <a:t>the TAC Rule.</a:t>
            </a:r>
            <a:r>
              <a:rPr lang="en-CA" sz="1800">
                <a:solidFill>
                  <a:schemeClr val="tx1"/>
                </a:solidFill>
                <a:latin typeface="+mj-lt"/>
                <a:ea typeface="Arial" panose="020B0604020202020204" pitchFamily="34" charset="0"/>
              </a:rPr>
              <a:t> </a:t>
            </a:r>
            <a:endParaRPr lang="en-CA" sz="1800">
              <a:solidFill>
                <a:schemeClr val="tx1"/>
              </a:solidFill>
              <a:effectLst/>
              <a:latin typeface="+mj-lt"/>
              <a:ea typeface="Arial" panose="020B0604020202020204" pitchFamily="34" charset="0"/>
            </a:endParaRPr>
          </a:p>
          <a:p>
            <a:endParaRPr lang="en-CA" sz="1800">
              <a:solidFill>
                <a:schemeClr val="tx1"/>
              </a:solidFill>
              <a:latin typeface="+mj-lt"/>
            </a:endParaRPr>
          </a:p>
          <a:p>
            <a:endParaRPr lang="en-CA" sz="1800">
              <a:solidFill>
                <a:schemeClr val="tx1"/>
              </a:solidFill>
              <a:latin typeface="+mj-lt"/>
            </a:endParaRPr>
          </a:p>
          <a:p>
            <a:pPr algn="r"/>
            <a:r>
              <a:rPr lang="en-GB" sz="1800" b="1">
                <a:solidFill>
                  <a:srgbClr val="00B050"/>
                </a:solidFill>
                <a:effectLst/>
                <a:latin typeface="+mj-lt"/>
                <a:ea typeface="Times New Roman" panose="02020603050405020304" pitchFamily="18" charset="0"/>
              </a:rPr>
              <a:t>Answer: </a:t>
            </a:r>
            <a:r>
              <a:rPr lang="en-GB" sz="1800" b="1">
                <a:solidFill>
                  <a:schemeClr val="tx1"/>
                </a:solidFill>
                <a:effectLst/>
                <a:latin typeface="+mj-lt"/>
                <a:ea typeface="Times New Roman" panose="02020603050405020304" pitchFamily="18" charset="0"/>
              </a:rPr>
              <a:t>YES!</a:t>
            </a:r>
          </a:p>
          <a:p>
            <a:endParaRPr lang="en-US">
              <a:solidFill>
                <a:schemeClr val="tx1"/>
              </a:solidFill>
              <a:latin typeface="+mj-lt"/>
            </a:endParaRPr>
          </a:p>
        </p:txBody>
      </p:sp>
      <p:sp>
        <p:nvSpPr>
          <p:cNvPr id="5" name="Holder 4">
            <a:extLst>
              <a:ext uri="{FF2B5EF4-FFF2-40B4-BE49-F238E27FC236}">
                <a16:creationId xmlns:a16="http://schemas.microsoft.com/office/drawing/2014/main" id="{00F05EB0-E577-B2EC-7E8D-086BAAEBB2DD}"/>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187518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E174-C935-E88C-5880-F18036D020E7}"/>
              </a:ext>
            </a:extLst>
          </p:cNvPr>
          <p:cNvSpPr>
            <a:spLocks noGrp="1"/>
          </p:cNvSpPr>
          <p:nvPr>
            <p:ph type="title"/>
          </p:nvPr>
        </p:nvSpPr>
        <p:spPr>
          <a:xfrm>
            <a:off x="2578736" y="268922"/>
            <a:ext cx="5805609" cy="1523494"/>
          </a:xfrm>
        </p:spPr>
        <p:txBody>
          <a:bodyPr wrap="square" lIns="0" tIns="0" rIns="0" bIns="0" anchor="t">
            <a:spAutoFit/>
          </a:bodyPr>
          <a:lstStyle/>
          <a:p>
            <a:pPr algn="l"/>
            <a:r>
              <a:rPr lang="en-GB" sz="1800">
                <a:latin typeface="+mj-lt"/>
                <a:ea typeface="Times New Roman" panose="02020603050405020304" pitchFamily="18" charset="0"/>
              </a:rPr>
              <a:t>There are specialized and complex commercial auto insurance policies that require a certain level of familiarity, experience, and knowledge. Are all licensees expected to write this business?</a:t>
            </a:r>
            <a:r>
              <a:rPr lang="en-GB" sz="1800">
                <a:effectLst/>
                <a:latin typeface="+mj-lt"/>
                <a:ea typeface="Times New Roman" panose="02020603050405020304" pitchFamily="18" charset="0"/>
              </a:rPr>
              <a:t> </a:t>
            </a:r>
            <a:br>
              <a:rPr lang="en-US" sz="1800">
                <a:effectLst/>
                <a:latin typeface="Arial" panose="020B0604020202020204" pitchFamily="34" charset="0"/>
                <a:ea typeface="Arial" panose="020B0604020202020204" pitchFamily="34" charset="0"/>
              </a:rPr>
            </a:br>
            <a:endParaRPr lang="en-US"/>
          </a:p>
        </p:txBody>
      </p:sp>
      <p:sp>
        <p:nvSpPr>
          <p:cNvPr id="3" name="Text Placeholder 2">
            <a:extLst>
              <a:ext uri="{FF2B5EF4-FFF2-40B4-BE49-F238E27FC236}">
                <a16:creationId xmlns:a16="http://schemas.microsoft.com/office/drawing/2014/main" id="{3E118EAE-D9DC-000E-6137-72E656372C98}"/>
              </a:ext>
            </a:extLst>
          </p:cNvPr>
          <p:cNvSpPr>
            <a:spLocks noGrp="1"/>
          </p:cNvSpPr>
          <p:nvPr>
            <p:ph type="body" idx="1"/>
          </p:nvPr>
        </p:nvSpPr>
        <p:spPr>
          <a:xfrm>
            <a:off x="2578736" y="1589356"/>
            <a:ext cx="5805609" cy="1661993"/>
          </a:xfrm>
        </p:spPr>
        <p:txBody>
          <a:bodyPr wrap="square" lIns="0" tIns="0" rIns="0" bIns="0" anchor="t">
            <a:spAutoFit/>
          </a:bodyPr>
          <a:lstStyle/>
          <a:p>
            <a:r>
              <a:rPr lang="en-CA" sz="1800" b="1">
                <a:solidFill>
                  <a:srgbClr val="00B050"/>
                </a:solidFill>
                <a:effectLst/>
                <a:latin typeface="+mj-lt"/>
                <a:ea typeface="Arial" panose="020B0604020202020204" pitchFamily="34" charset="0"/>
              </a:rPr>
              <a:t>Answer:</a:t>
            </a:r>
          </a:p>
          <a:p>
            <a:br>
              <a:rPr lang="en-CA" sz="1800">
                <a:effectLst/>
                <a:latin typeface="+mj-lt"/>
                <a:ea typeface="Arial" panose="020B0604020202020204" pitchFamily="34" charset="0"/>
              </a:rPr>
            </a:br>
            <a:r>
              <a:rPr lang="en-CA" sz="1800">
                <a:solidFill>
                  <a:schemeClr val="tx1"/>
                </a:solidFill>
                <a:effectLst/>
                <a:latin typeface="+mj-lt"/>
                <a:ea typeface="Arial" panose="020B0604020202020204" pitchFamily="34" charset="0"/>
              </a:rPr>
              <a:t>Based on the requirements of the TAC Rule, there is an expectation for all RIBO licensees to provide a quote for auto insurance</a:t>
            </a:r>
            <a:r>
              <a:rPr lang="en-CA" sz="1800">
                <a:solidFill>
                  <a:schemeClr val="tx1"/>
                </a:solidFill>
                <a:latin typeface="+mj-lt"/>
                <a:ea typeface="Arial" panose="020B0604020202020204" pitchFamily="34" charset="0"/>
              </a:rPr>
              <a:t>. Licensees should also be mindful of Reg. 991 S14(2).</a:t>
            </a:r>
            <a:endParaRPr lang="en-US">
              <a:solidFill>
                <a:schemeClr val="tx1"/>
              </a:solidFill>
              <a:latin typeface="+mj-lt"/>
            </a:endParaRPr>
          </a:p>
        </p:txBody>
      </p:sp>
      <p:sp>
        <p:nvSpPr>
          <p:cNvPr id="5" name="Holder 4">
            <a:extLst>
              <a:ext uri="{FF2B5EF4-FFF2-40B4-BE49-F238E27FC236}">
                <a16:creationId xmlns:a16="http://schemas.microsoft.com/office/drawing/2014/main" id="{9C7A520E-6639-5E9C-2602-36DEEF1692FC}"/>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16394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E567A-8CE8-640C-162A-7D61FAFA5BDC}"/>
              </a:ext>
            </a:extLst>
          </p:cNvPr>
          <p:cNvSpPr>
            <a:spLocks noGrp="1"/>
          </p:cNvSpPr>
          <p:nvPr>
            <p:ph type="title"/>
          </p:nvPr>
        </p:nvSpPr>
        <p:spPr>
          <a:xfrm>
            <a:off x="2547425" y="268923"/>
            <a:ext cx="6174740" cy="692497"/>
          </a:xfrm>
        </p:spPr>
        <p:txBody>
          <a:bodyPr wrap="square" lIns="0" tIns="0" rIns="0" bIns="0" anchor="t">
            <a:spAutoFit/>
          </a:bodyPr>
          <a:lstStyle/>
          <a:p>
            <a:pPr algn="l"/>
            <a:r>
              <a:rPr lang="en-US" sz="1800">
                <a:ea typeface="Arial" panose="020B0604020202020204" pitchFamily="34" charset="0"/>
              </a:rPr>
              <a:t>How to be TAC compliant when</a:t>
            </a:r>
            <a:r>
              <a:rPr lang="en-US" sz="1800">
                <a:effectLst/>
                <a:ea typeface="Arial" panose="020B0604020202020204" pitchFamily="34" charset="0"/>
              </a:rPr>
              <a:t> quoting</a:t>
            </a:r>
            <a:r>
              <a:rPr lang="en-US" sz="1800">
                <a:ea typeface="Arial" panose="020B0604020202020204" pitchFamily="34" charset="0"/>
              </a:rPr>
              <a:t>.</a:t>
            </a:r>
            <a:br>
              <a:rPr lang="en-US" sz="1800">
                <a:effectLst/>
                <a:latin typeface="Calibri" panose="020F0502020204030204" pitchFamily="34" charset="0"/>
                <a:ea typeface="Arial" panose="020B0604020202020204" pitchFamily="34" charset="0"/>
                <a:cs typeface="Calibri" panose="020F0502020204030204" pitchFamily="34" charset="0"/>
              </a:rPr>
            </a:br>
            <a:endParaRPr lang="en-US"/>
          </a:p>
        </p:txBody>
      </p:sp>
      <p:sp>
        <p:nvSpPr>
          <p:cNvPr id="3" name="Text Placeholder 2">
            <a:extLst>
              <a:ext uri="{FF2B5EF4-FFF2-40B4-BE49-F238E27FC236}">
                <a16:creationId xmlns:a16="http://schemas.microsoft.com/office/drawing/2014/main" id="{46F58614-B204-2B19-EA14-B5824A6EED4C}"/>
              </a:ext>
            </a:extLst>
          </p:cNvPr>
          <p:cNvSpPr>
            <a:spLocks noGrp="1"/>
          </p:cNvSpPr>
          <p:nvPr>
            <p:ph type="body" idx="1"/>
          </p:nvPr>
        </p:nvSpPr>
        <p:spPr>
          <a:xfrm>
            <a:off x="2547425" y="720824"/>
            <a:ext cx="6287086" cy="4093428"/>
          </a:xfrm>
        </p:spPr>
        <p:txBody>
          <a:bodyPr wrap="square" lIns="0" tIns="0" rIns="0" bIns="0" anchor="t">
            <a:spAutoFit/>
          </a:bodyPr>
          <a:lstStyle/>
          <a:p>
            <a:pPr marL="0" marR="0">
              <a:spcBef>
                <a:spcPts val="0"/>
              </a:spcBef>
              <a:spcAft>
                <a:spcPts val="0"/>
              </a:spcAft>
              <a:tabLst>
                <a:tab pos="182880" algn="l"/>
                <a:tab pos="365760" algn="l"/>
                <a:tab pos="548640" algn="l"/>
                <a:tab pos="850265" algn="l"/>
                <a:tab pos="1033145" algn="l"/>
              </a:tabLst>
            </a:pPr>
            <a:r>
              <a:rPr lang="en-GB" sz="1800" b="1">
                <a:solidFill>
                  <a:srgbClr val="00B050"/>
                </a:solidFill>
                <a:effectLst/>
                <a:latin typeface="+mj-lt"/>
                <a:ea typeface="Arial" panose="020B0604020202020204" pitchFamily="34" charset="0"/>
              </a:rPr>
              <a:t>Answer:</a:t>
            </a:r>
          </a:p>
          <a:p>
            <a:pPr>
              <a:tabLst>
                <a:tab pos="182880" algn="l"/>
                <a:tab pos="365760" algn="l"/>
                <a:tab pos="548640" algn="l"/>
                <a:tab pos="850265" algn="l"/>
                <a:tab pos="1033145" algn="l"/>
              </a:tabLst>
            </a:pPr>
            <a:br>
              <a:rPr lang="en-GB" sz="1800">
                <a:effectLst/>
                <a:latin typeface="+mj-lt"/>
                <a:ea typeface="Arial" panose="020B0604020202020204" pitchFamily="34" charset="0"/>
              </a:rPr>
            </a:br>
            <a:r>
              <a:rPr lang="en-GB" sz="1800">
                <a:solidFill>
                  <a:schemeClr val="tx1"/>
                </a:solidFill>
                <a:latin typeface="+mj-lt"/>
                <a:ea typeface="Arial" panose="020B0604020202020204" pitchFamily="34" charset="0"/>
              </a:rPr>
              <a:t>Q</a:t>
            </a:r>
            <a:r>
              <a:rPr lang="en-GB" sz="1800">
                <a:solidFill>
                  <a:schemeClr val="tx1"/>
                </a:solidFill>
                <a:effectLst/>
                <a:latin typeface="+mj-lt"/>
                <a:ea typeface="Arial" panose="020B0604020202020204" pitchFamily="34" charset="0"/>
              </a:rPr>
              <a:t>uotes must be based on an up-to-date understanding of the client’s needs and reflect an assessment of all auto markets available. When </a:t>
            </a:r>
            <a:r>
              <a:rPr lang="en-CA" sz="1800">
                <a:solidFill>
                  <a:schemeClr val="tx1"/>
                </a:solidFill>
                <a:effectLst/>
                <a:latin typeface="+mj-lt"/>
                <a:ea typeface="Times New Roman" panose="02020603050405020304" pitchFamily="18" charset="0"/>
              </a:rPr>
              <a:t>quoting, you should always present the best value product, </a:t>
            </a:r>
            <a:r>
              <a:rPr lang="en-GB" sz="1800">
                <a:solidFill>
                  <a:schemeClr val="tx1"/>
                </a:solidFill>
                <a:effectLst/>
                <a:latin typeface="+mj-lt"/>
                <a:ea typeface="Arial" panose="020B0604020202020204" pitchFamily="34" charset="0"/>
              </a:rPr>
              <a:t>advise the client of their options to get the lowest </a:t>
            </a:r>
            <a:r>
              <a:rPr lang="en-GB" sz="1800">
                <a:solidFill>
                  <a:schemeClr val="tx1"/>
                </a:solidFill>
                <a:latin typeface="+mj-lt"/>
                <a:ea typeface="Arial" panose="020B0604020202020204" pitchFamily="34" charset="0"/>
              </a:rPr>
              <a:t>rate and</a:t>
            </a:r>
            <a:r>
              <a:rPr lang="en-GB" sz="1800">
                <a:solidFill>
                  <a:schemeClr val="tx1"/>
                </a:solidFill>
                <a:effectLst/>
                <a:latin typeface="+mj-lt"/>
                <a:ea typeface="Arial" panose="020B0604020202020204" pitchFamily="34" charset="0"/>
              </a:rPr>
              <a:t> explain which option may be a more appropriate choice based on the customer’s needs.</a:t>
            </a:r>
            <a:r>
              <a:rPr lang="en-CA" sz="1800">
                <a:solidFill>
                  <a:schemeClr val="tx1"/>
                </a:solidFill>
                <a:effectLst/>
                <a:latin typeface="+mj-lt"/>
                <a:ea typeface="Times New Roman" panose="02020603050405020304" pitchFamily="18" charset="0"/>
              </a:rPr>
              <a:t> </a:t>
            </a:r>
            <a:endParaRPr lang="en-US" sz="1800">
              <a:solidFill>
                <a:schemeClr val="tx1"/>
              </a:solidFill>
              <a:effectLst/>
              <a:latin typeface="+mj-lt"/>
              <a:ea typeface="Arial" panose="020B0604020202020204" pitchFamily="34" charset="0"/>
            </a:endParaRPr>
          </a:p>
          <a:p>
            <a:pPr marL="0" marR="0">
              <a:spcBef>
                <a:spcPts val="0"/>
              </a:spcBef>
              <a:spcAft>
                <a:spcPts val="0"/>
              </a:spcAft>
              <a:tabLst>
                <a:tab pos="182880" algn="l"/>
                <a:tab pos="365760" algn="l"/>
                <a:tab pos="548640" algn="l"/>
                <a:tab pos="850265" algn="l"/>
                <a:tab pos="1033145" algn="l"/>
              </a:tabLst>
            </a:pPr>
            <a:endParaRPr lang="en-GB" sz="1800">
              <a:solidFill>
                <a:schemeClr val="tx1"/>
              </a:solidFill>
              <a:effectLst/>
              <a:latin typeface="+mj-lt"/>
              <a:ea typeface="Arial" panose="020B0604020202020204" pitchFamily="34" charset="0"/>
            </a:endParaRPr>
          </a:p>
          <a:p>
            <a:pPr marL="0" marR="0">
              <a:spcBef>
                <a:spcPts val="0"/>
              </a:spcBef>
              <a:spcAft>
                <a:spcPts val="0"/>
              </a:spcAft>
              <a:tabLst>
                <a:tab pos="182880" algn="l"/>
                <a:tab pos="365760" algn="l"/>
                <a:tab pos="548640" algn="l"/>
                <a:tab pos="850265" algn="l"/>
                <a:tab pos="1033145" algn="l"/>
              </a:tabLst>
            </a:pPr>
            <a:r>
              <a:rPr lang="en-GB" sz="1800">
                <a:solidFill>
                  <a:schemeClr val="tx1"/>
                </a:solidFill>
                <a:effectLst/>
                <a:latin typeface="+mj-lt"/>
                <a:ea typeface="Arial" panose="020B0604020202020204" pitchFamily="34" charset="0"/>
              </a:rPr>
              <a:t>However, certain insurers may offer better claim services or endorsement options that would benefit the customer – which should be reviewed. </a:t>
            </a:r>
            <a:r>
              <a:rPr lang="en-GB" sz="1800">
                <a:solidFill>
                  <a:schemeClr val="tx1"/>
                </a:solidFill>
                <a:latin typeface="+mj-lt"/>
                <a:ea typeface="Times New Roman" panose="02020603050405020304" pitchFamily="18" charset="0"/>
              </a:rPr>
              <a:t>L</a:t>
            </a:r>
            <a:r>
              <a:rPr lang="en-GB" sz="1800">
                <a:solidFill>
                  <a:schemeClr val="tx1"/>
                </a:solidFill>
                <a:effectLst/>
                <a:latin typeface="+mj-lt"/>
                <a:ea typeface="Arial" panose="020B0604020202020204" pitchFamily="34" charset="0"/>
              </a:rPr>
              <a:t>icensees should document the options and recommendations presented to the customer as well as the customer’s decision based.</a:t>
            </a:r>
            <a:endParaRPr lang="en-US" sz="1800">
              <a:solidFill>
                <a:schemeClr val="tx1"/>
              </a:solidFill>
              <a:effectLst/>
              <a:latin typeface="+mj-lt"/>
              <a:ea typeface="Arial" panose="020B0604020202020204" pitchFamily="34" charset="0"/>
            </a:endParaRPr>
          </a:p>
          <a:p>
            <a:endParaRPr lang="en-US"/>
          </a:p>
        </p:txBody>
      </p:sp>
      <p:sp>
        <p:nvSpPr>
          <p:cNvPr id="5" name="Holder 4">
            <a:extLst>
              <a:ext uri="{FF2B5EF4-FFF2-40B4-BE49-F238E27FC236}">
                <a16:creationId xmlns:a16="http://schemas.microsoft.com/office/drawing/2014/main" id="{AA6B7848-F93B-869B-47C9-AD4371AC642E}"/>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232540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6A8B-7520-6479-1F1A-2A3A91BCEDD0}"/>
              </a:ext>
            </a:extLst>
          </p:cNvPr>
          <p:cNvSpPr>
            <a:spLocks noGrp="1"/>
          </p:cNvSpPr>
          <p:nvPr>
            <p:ph type="title"/>
          </p:nvPr>
        </p:nvSpPr>
        <p:spPr>
          <a:xfrm>
            <a:off x="2547425" y="268922"/>
            <a:ext cx="6174740" cy="553998"/>
          </a:xfrm>
        </p:spPr>
        <p:txBody>
          <a:bodyPr/>
          <a:lstStyle/>
          <a:p>
            <a:pPr algn="l"/>
            <a:r>
              <a:rPr lang="en-GB" sz="1800">
                <a:effectLst/>
                <a:latin typeface="Calibri" panose="020F0502020204030204" pitchFamily="34" charset="0"/>
                <a:ea typeface="Arial" panose="020B0604020202020204" pitchFamily="34" charset="0"/>
                <a:cs typeface="Calibri" panose="020F0502020204030204" pitchFamily="34" charset="0"/>
              </a:rPr>
              <a:t>Does this mean I need to provide every quote from all the contracted markets to my client? </a:t>
            </a:r>
            <a:endParaRPr lang="en-US"/>
          </a:p>
        </p:txBody>
      </p:sp>
      <p:sp>
        <p:nvSpPr>
          <p:cNvPr id="3" name="Text Placeholder 2">
            <a:extLst>
              <a:ext uri="{FF2B5EF4-FFF2-40B4-BE49-F238E27FC236}">
                <a16:creationId xmlns:a16="http://schemas.microsoft.com/office/drawing/2014/main" id="{5B7AE59B-3028-506F-B2D7-186BC251ABF7}"/>
              </a:ext>
            </a:extLst>
          </p:cNvPr>
          <p:cNvSpPr>
            <a:spLocks noGrp="1"/>
          </p:cNvSpPr>
          <p:nvPr>
            <p:ph type="body" idx="1"/>
          </p:nvPr>
        </p:nvSpPr>
        <p:spPr>
          <a:xfrm>
            <a:off x="2547425" y="801945"/>
            <a:ext cx="5850987" cy="2492990"/>
          </a:xfrm>
        </p:spPr>
        <p:txBody>
          <a:bodyPr/>
          <a:lstStyle/>
          <a:p>
            <a:pPr rtl="0"/>
            <a:endParaRPr lang="en-US" sz="1800" b="1">
              <a:solidFill>
                <a:schemeClr val="tx1"/>
              </a:solidFill>
              <a:effectLst/>
            </a:endParaRPr>
          </a:p>
          <a:p>
            <a:pPr rtl="0"/>
            <a:r>
              <a:rPr lang="en-US" sz="1800" b="1">
                <a:solidFill>
                  <a:schemeClr val="tx1"/>
                </a:solidFill>
                <a:effectLst/>
              </a:rPr>
              <a:t>S.230 (1) of the </a:t>
            </a:r>
            <a:r>
              <a:rPr lang="en-US" sz="1800" b="1" i="1">
                <a:solidFill>
                  <a:schemeClr val="tx1"/>
                </a:solidFill>
                <a:effectLst/>
              </a:rPr>
              <a:t>Insurance Act</a:t>
            </a:r>
            <a:br>
              <a:rPr lang="en-US" sz="1800" b="1" i="1">
                <a:solidFill>
                  <a:schemeClr val="tx1"/>
                </a:solidFill>
                <a:effectLst/>
              </a:rPr>
            </a:br>
            <a:r>
              <a:rPr lang="en-US" sz="1800">
                <a:solidFill>
                  <a:schemeClr val="tx1"/>
                </a:solidFill>
                <a:effectLst/>
              </a:rPr>
              <a:t>A broker shall provide to an applicant for insurance the names of all the insurers with whom the broker has an agency contract relating to automobile insurance and all information obtained by the broker relating to quotations on automobile insurance for the applicant. </a:t>
            </a:r>
          </a:p>
          <a:p>
            <a:pPr rtl="0"/>
            <a:endParaRPr lang="en-US" sz="1800">
              <a:solidFill>
                <a:schemeClr val="tx1"/>
              </a:solidFill>
            </a:endParaRPr>
          </a:p>
          <a:p>
            <a:pPr algn="r" rtl="0"/>
            <a:r>
              <a:rPr lang="en-US" sz="1800" b="1">
                <a:solidFill>
                  <a:srgbClr val="00B050"/>
                </a:solidFill>
                <a:effectLst/>
              </a:rPr>
              <a:t>Answer: </a:t>
            </a:r>
            <a:r>
              <a:rPr lang="en-US" sz="1800" b="1">
                <a:solidFill>
                  <a:schemeClr val="tx1"/>
                </a:solidFill>
                <a:effectLst/>
              </a:rPr>
              <a:t>YES!</a:t>
            </a:r>
            <a:endParaRPr lang="en-US" sz="1800"/>
          </a:p>
        </p:txBody>
      </p:sp>
      <p:sp>
        <p:nvSpPr>
          <p:cNvPr id="5" name="Holder 4">
            <a:extLst>
              <a:ext uri="{FF2B5EF4-FFF2-40B4-BE49-F238E27FC236}">
                <a16:creationId xmlns:a16="http://schemas.microsoft.com/office/drawing/2014/main" id="{B336F65B-40EF-2B41-3A29-6ABC3AF19447}"/>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9324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6EA7-A031-1681-6AFC-A0B1FEF4BE28}"/>
              </a:ext>
            </a:extLst>
          </p:cNvPr>
          <p:cNvSpPr>
            <a:spLocks noGrp="1"/>
          </p:cNvSpPr>
          <p:nvPr>
            <p:ph type="title"/>
          </p:nvPr>
        </p:nvSpPr>
        <p:spPr>
          <a:xfrm>
            <a:off x="2490020" y="268923"/>
            <a:ext cx="5893190" cy="1246495"/>
          </a:xfrm>
        </p:spPr>
        <p:txBody>
          <a:bodyPr/>
          <a:lstStyle/>
          <a:p>
            <a:pPr algn="l"/>
            <a:r>
              <a:rPr lang="en-GB" sz="1800" b="1">
                <a:effectLst/>
                <a:latin typeface="Calibri" panose="020F0502020204030204" pitchFamily="34" charset="0"/>
                <a:ea typeface="Arial" panose="020B0604020202020204" pitchFamily="34" charset="0"/>
                <a:cs typeface="Calibri" panose="020F0502020204030204" pitchFamily="34" charset="0"/>
              </a:rPr>
              <a:t>Where do I direct customers to submit their complaints against a market that refuses to quote or otherwise take steps to slow down the quote process?</a:t>
            </a:r>
            <a:br>
              <a:rPr lang="en-US" sz="1800">
                <a:effectLst/>
                <a:latin typeface="Calibri" panose="020F0502020204030204" pitchFamily="34" charset="0"/>
                <a:ea typeface="Arial" panose="020B0604020202020204" pitchFamily="34" charset="0"/>
                <a:cs typeface="Calibri" panose="020F0502020204030204" pitchFamily="34" charset="0"/>
              </a:rPr>
            </a:br>
            <a:endParaRPr lang="en-US"/>
          </a:p>
        </p:txBody>
      </p:sp>
      <p:sp>
        <p:nvSpPr>
          <p:cNvPr id="3" name="Text Placeholder 2">
            <a:extLst>
              <a:ext uri="{FF2B5EF4-FFF2-40B4-BE49-F238E27FC236}">
                <a16:creationId xmlns:a16="http://schemas.microsoft.com/office/drawing/2014/main" id="{DDF44CBD-9753-00F4-BBF6-C7A1A122AF1A}"/>
              </a:ext>
            </a:extLst>
          </p:cNvPr>
          <p:cNvSpPr>
            <a:spLocks noGrp="1"/>
          </p:cNvSpPr>
          <p:nvPr>
            <p:ph type="body" idx="1"/>
          </p:nvPr>
        </p:nvSpPr>
        <p:spPr>
          <a:xfrm>
            <a:off x="2490020" y="1308029"/>
            <a:ext cx="6006866" cy="1600438"/>
          </a:xfrm>
        </p:spPr>
        <p:txBody>
          <a:bodyPr wrap="square" lIns="0" tIns="0" rIns="0" bIns="0" anchor="t">
            <a:spAutoFit/>
          </a:bodyPr>
          <a:lstStyle/>
          <a:p>
            <a:r>
              <a:rPr lang="en-GB" sz="1800" b="1">
                <a:solidFill>
                  <a:srgbClr val="00B050"/>
                </a:solidFill>
                <a:effectLst/>
                <a:latin typeface="+mj-lt"/>
                <a:ea typeface="Arial" panose="020B0604020202020204" pitchFamily="34" charset="0"/>
              </a:rPr>
              <a:t>Answer:</a:t>
            </a:r>
          </a:p>
          <a:p>
            <a:br>
              <a:rPr lang="en-GB" sz="1800">
                <a:effectLst/>
                <a:latin typeface="+mj-lt"/>
                <a:ea typeface="Arial" panose="020B0604020202020204" pitchFamily="34" charset="0"/>
              </a:rPr>
            </a:br>
            <a:r>
              <a:rPr lang="en-GB" sz="1800">
                <a:solidFill>
                  <a:schemeClr val="tx1"/>
                </a:solidFill>
                <a:effectLst/>
                <a:latin typeface="+mj-lt"/>
                <a:ea typeface="Arial" panose="020B0604020202020204" pitchFamily="34" charset="0"/>
              </a:rPr>
              <a:t>Licensees </a:t>
            </a:r>
            <a:r>
              <a:rPr lang="en-GB" sz="1800">
                <a:solidFill>
                  <a:schemeClr val="tx1"/>
                </a:solidFill>
                <a:latin typeface="+mj-lt"/>
                <a:ea typeface="Arial" panose="020B0604020202020204" pitchFamily="34" charset="0"/>
              </a:rPr>
              <a:t>must direct</a:t>
            </a:r>
            <a:r>
              <a:rPr lang="en-GB" sz="1800">
                <a:solidFill>
                  <a:schemeClr val="tx1"/>
                </a:solidFill>
                <a:effectLst/>
                <a:latin typeface="+mj-lt"/>
                <a:ea typeface="Arial" panose="020B0604020202020204" pitchFamily="34" charset="0"/>
              </a:rPr>
              <a:t> the customer to the insurer’s </a:t>
            </a:r>
            <a:r>
              <a:rPr lang="en-GB" sz="1800" u="sng">
                <a:solidFill>
                  <a:schemeClr val="tx1"/>
                </a:solidFill>
                <a:latin typeface="+mj-lt"/>
                <a:ea typeface="Arial" panose="020B0604020202020204" pitchFamily="34" charset="0"/>
              </a:rPr>
              <a:t>o</a:t>
            </a:r>
            <a:r>
              <a:rPr lang="en-GB" sz="1800" u="sng">
                <a:solidFill>
                  <a:schemeClr val="tx1"/>
                </a:solidFill>
                <a:effectLst/>
                <a:latin typeface="+mj-lt"/>
                <a:ea typeface="Arial" panose="020B0604020202020204" pitchFamily="34" charset="0"/>
                <a:hlinkClick r:id="rId3">
                  <a:extLst>
                    <a:ext uri="{A12FA001-AC4F-418D-AE19-62706E023703}">
                      <ahyp:hlinkClr xmlns:ahyp="http://schemas.microsoft.com/office/drawing/2018/hyperlinkcolor" val="tx"/>
                    </a:ext>
                  </a:extLst>
                </a:hlinkClick>
              </a:rPr>
              <a:t>mbudsman </a:t>
            </a:r>
            <a:r>
              <a:rPr lang="en-GB" sz="1800">
                <a:solidFill>
                  <a:schemeClr val="tx1"/>
                </a:solidFill>
                <a:effectLst/>
                <a:latin typeface="+mj-lt"/>
                <a:ea typeface="Arial" panose="020B0604020202020204" pitchFamily="34" charset="0"/>
              </a:rPr>
              <a:t>or to the Financial Services Regulatory Authority of Ontario to submit </a:t>
            </a:r>
            <a:r>
              <a:rPr lang="en-GB" sz="1800">
                <a:solidFill>
                  <a:schemeClr val="tx1"/>
                </a:solidFill>
                <a:effectLst/>
                <a:latin typeface="+mj-lt"/>
                <a:ea typeface="Arial" panose="020B0604020202020204" pitchFamily="34" charset="0"/>
                <a:hlinkClick r:id="rId4">
                  <a:extLst>
                    <a:ext uri="{A12FA001-AC4F-418D-AE19-62706E023703}">
                      <ahyp:hlinkClr xmlns:ahyp="http://schemas.microsoft.com/office/drawing/2018/hyperlinkcolor" val="tx"/>
                    </a:ext>
                  </a:extLst>
                </a:hlinkClick>
              </a:rPr>
              <a:t>a TAC complaint.</a:t>
            </a:r>
            <a:endParaRPr lang="en-US" sz="1800">
              <a:solidFill>
                <a:schemeClr val="tx1"/>
              </a:solidFill>
              <a:effectLst/>
              <a:latin typeface="+mj-lt"/>
              <a:ea typeface="Arial" panose="020B0604020202020204" pitchFamily="34" charset="0"/>
              <a:hlinkClick r:id="rId4">
                <a:extLst>
                  <a:ext uri="{A12FA001-AC4F-418D-AE19-62706E023703}">
                    <ahyp:hlinkClr xmlns:ahyp="http://schemas.microsoft.com/office/drawing/2018/hyperlinkcolor" val="tx"/>
                  </a:ext>
                </a:extLst>
              </a:hlinkClick>
            </a:endParaRPr>
          </a:p>
          <a:p>
            <a:endParaRPr lang="en-US">
              <a:solidFill>
                <a:schemeClr val="tx1"/>
              </a:solidFill>
            </a:endParaRPr>
          </a:p>
        </p:txBody>
      </p:sp>
      <p:sp>
        <p:nvSpPr>
          <p:cNvPr id="5" name="Holder 4">
            <a:extLst>
              <a:ext uri="{FF2B5EF4-FFF2-40B4-BE49-F238E27FC236}">
                <a16:creationId xmlns:a16="http://schemas.microsoft.com/office/drawing/2014/main" id="{3155CB1C-C318-8273-1361-6F3E77441A16}"/>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124979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22A7-2750-710A-D3DF-98F9004B50A2}"/>
              </a:ext>
            </a:extLst>
          </p:cNvPr>
          <p:cNvSpPr>
            <a:spLocks noGrp="1"/>
          </p:cNvSpPr>
          <p:nvPr>
            <p:ph type="title"/>
          </p:nvPr>
        </p:nvSpPr>
        <p:spPr>
          <a:xfrm>
            <a:off x="2490020" y="268922"/>
            <a:ext cx="6174740" cy="625600"/>
          </a:xfrm>
        </p:spPr>
        <p:txBody>
          <a:bodyPr/>
          <a:lstStyle/>
          <a:p>
            <a:pPr algn="l"/>
            <a:r>
              <a:rPr lang="en-GB" sz="1800" b="1">
                <a:effectLst/>
                <a:latin typeface="Calibri" panose="020F0502020204030204" pitchFamily="34" charset="0"/>
                <a:ea typeface="Arial" panose="020B0604020202020204" pitchFamily="34" charset="0"/>
                <a:cs typeface="Calibri" panose="020F0502020204030204" pitchFamily="34" charset="0"/>
              </a:rPr>
              <a:t>What should a licensee do if an insurer refuses to quote or otherwise take steps to slow down the quote process?</a:t>
            </a:r>
            <a:br>
              <a:rPr lang="en-US" sz="1800">
                <a:effectLst/>
                <a:latin typeface="Calibri" panose="020F0502020204030204" pitchFamily="34" charset="0"/>
                <a:ea typeface="Arial" panose="020B0604020202020204" pitchFamily="34" charset="0"/>
                <a:cs typeface="Calibri" panose="020F0502020204030204" pitchFamily="34" charset="0"/>
              </a:rPr>
            </a:br>
            <a:endParaRPr lang="en-US"/>
          </a:p>
        </p:txBody>
      </p:sp>
      <p:sp>
        <p:nvSpPr>
          <p:cNvPr id="3" name="Text Placeholder 2">
            <a:extLst>
              <a:ext uri="{FF2B5EF4-FFF2-40B4-BE49-F238E27FC236}">
                <a16:creationId xmlns:a16="http://schemas.microsoft.com/office/drawing/2014/main" id="{12B59D74-C58E-DD28-8514-2E55D614293B}"/>
              </a:ext>
            </a:extLst>
          </p:cNvPr>
          <p:cNvSpPr>
            <a:spLocks noGrp="1"/>
          </p:cNvSpPr>
          <p:nvPr>
            <p:ph type="body" idx="1"/>
          </p:nvPr>
        </p:nvSpPr>
        <p:spPr>
          <a:xfrm>
            <a:off x="2490021" y="1019817"/>
            <a:ext cx="6174739" cy="1323439"/>
          </a:xfrm>
        </p:spPr>
        <p:txBody>
          <a:bodyPr wrap="square" lIns="0" tIns="0" rIns="0" bIns="0" anchor="t">
            <a:spAutoFit/>
          </a:bodyPr>
          <a:lstStyle/>
          <a:p>
            <a:r>
              <a:rPr lang="en-GB" sz="1800" b="1">
                <a:solidFill>
                  <a:srgbClr val="00B050"/>
                </a:solidFill>
                <a:effectLst/>
                <a:latin typeface="+mj-lt"/>
                <a:ea typeface="Arial" panose="020B0604020202020204" pitchFamily="34" charset="0"/>
              </a:rPr>
              <a:t>Answer:</a:t>
            </a:r>
          </a:p>
          <a:p>
            <a:br>
              <a:rPr lang="en-GB" sz="1800">
                <a:effectLst/>
                <a:latin typeface="+mj-lt"/>
                <a:ea typeface="Arial" panose="020B0604020202020204" pitchFamily="34" charset="0"/>
              </a:rPr>
            </a:br>
            <a:r>
              <a:rPr lang="en-GB" sz="1800">
                <a:solidFill>
                  <a:schemeClr val="tx1"/>
                </a:solidFill>
                <a:effectLst/>
                <a:latin typeface="+mj-lt"/>
                <a:ea typeface="Arial" panose="020B0604020202020204" pitchFamily="34" charset="0"/>
              </a:rPr>
              <a:t>Licensees are required to report </a:t>
            </a:r>
            <a:r>
              <a:rPr lang="en-GB" sz="1800">
                <a:solidFill>
                  <a:schemeClr val="tx1"/>
                </a:solidFill>
                <a:latin typeface="+mj-lt"/>
                <a:ea typeface="Arial" panose="020B0604020202020204" pitchFamily="34" charset="0"/>
              </a:rPr>
              <a:t>to RIBO or FSRA all </a:t>
            </a:r>
            <a:r>
              <a:rPr lang="en-GB" sz="1800">
                <a:solidFill>
                  <a:schemeClr val="tx1"/>
                </a:solidFill>
                <a:effectLst/>
                <a:latin typeface="+mj-lt"/>
                <a:ea typeface="Arial" panose="020B0604020202020204" pitchFamily="34" charset="0"/>
              </a:rPr>
              <a:t>instances of non-compliance.</a:t>
            </a:r>
            <a:r>
              <a:rPr lang="en-GB" sz="1800">
                <a:solidFill>
                  <a:schemeClr val="tx1"/>
                </a:solidFill>
                <a:latin typeface="+mj-lt"/>
                <a:ea typeface="Arial" panose="020B0604020202020204" pitchFamily="34" charset="0"/>
              </a:rPr>
              <a:t>  </a:t>
            </a:r>
            <a:endParaRPr lang="en-US" sz="1800">
              <a:solidFill>
                <a:schemeClr val="tx1"/>
              </a:solidFill>
              <a:effectLst/>
              <a:latin typeface="+mj-lt"/>
              <a:ea typeface="Arial" panose="020B0604020202020204" pitchFamily="34" charset="0"/>
            </a:endParaRPr>
          </a:p>
          <a:p>
            <a:endParaRPr lang="en-US"/>
          </a:p>
        </p:txBody>
      </p:sp>
      <p:sp>
        <p:nvSpPr>
          <p:cNvPr id="6" name="Holder 4">
            <a:extLst>
              <a:ext uri="{FF2B5EF4-FFF2-40B4-BE49-F238E27FC236}">
                <a16:creationId xmlns:a16="http://schemas.microsoft.com/office/drawing/2014/main" id="{3F6D9521-8C91-D5B6-AA22-8BC9F2205673}"/>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259243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E60C4-7FD7-A551-B817-A9FDDC25AAC5}"/>
              </a:ext>
            </a:extLst>
          </p:cNvPr>
          <p:cNvSpPr>
            <a:spLocks noGrp="1"/>
          </p:cNvSpPr>
          <p:nvPr>
            <p:ph type="sldNum" sz="quarter" idx="12"/>
          </p:nvPr>
        </p:nvSpPr>
        <p:spPr/>
        <p:txBody>
          <a:bodyPr/>
          <a:lstStyle/>
          <a:p>
            <a:fld id="{0B07E68F-F95F-4766-AD73-8BA768EC99B8}" type="slidenum">
              <a:rPr lang="en-CA" smtClean="0"/>
              <a:t>4</a:t>
            </a:fld>
            <a:endParaRPr lang="en-CA"/>
          </a:p>
        </p:txBody>
      </p:sp>
      <p:sp>
        <p:nvSpPr>
          <p:cNvPr id="3" name="Content Placeholder 2">
            <a:extLst>
              <a:ext uri="{FF2B5EF4-FFF2-40B4-BE49-F238E27FC236}">
                <a16:creationId xmlns:a16="http://schemas.microsoft.com/office/drawing/2014/main" id="{71774031-27F2-9E22-3806-9DD0F83A3909}"/>
              </a:ext>
            </a:extLst>
          </p:cNvPr>
          <p:cNvSpPr>
            <a:spLocks noGrp="1"/>
          </p:cNvSpPr>
          <p:nvPr>
            <p:ph sz="half" idx="1"/>
          </p:nvPr>
        </p:nvSpPr>
        <p:spPr>
          <a:xfrm>
            <a:off x="2480720" y="1032352"/>
            <a:ext cx="6215947" cy="3966590"/>
          </a:xfrm>
        </p:spPr>
        <p:txBody>
          <a:bodyPr lIns="91440" tIns="45720" rIns="91440" bIns="45720" anchor="t"/>
          <a:lstStyle/>
          <a:p>
            <a:pPr marL="0" indent="0">
              <a:buClrTx/>
              <a:buNone/>
            </a:pPr>
            <a:endParaRPr lang="en-US" sz="1800"/>
          </a:p>
          <a:p>
            <a:pPr marL="0" indent="0">
              <a:lnSpc>
                <a:spcPct val="100000"/>
              </a:lnSpc>
              <a:spcBef>
                <a:spcPts val="0"/>
              </a:spcBef>
              <a:spcAft>
                <a:spcPts val="0"/>
              </a:spcAft>
              <a:buClrTx/>
              <a:buNone/>
            </a:pPr>
            <a:r>
              <a:rPr lang="en-US" sz="1800">
                <a:solidFill>
                  <a:schemeClr val="tx1"/>
                </a:solidFill>
              </a:rPr>
              <a:t>S. 230 (1): </a:t>
            </a:r>
            <a:r>
              <a:rPr lang="en-US" sz="1800" b="1" kern="0">
                <a:solidFill>
                  <a:schemeClr val="tx1"/>
                </a:solidFill>
                <a:effectLst/>
                <a:ea typeface="Times New Roman" panose="02020603050405020304" pitchFamily="18" charset="0"/>
                <a:cs typeface="Calibri"/>
              </a:rPr>
              <a:t>Information </a:t>
            </a:r>
            <a:r>
              <a:rPr lang="en-US" sz="1800" b="1" kern="0">
                <a:solidFill>
                  <a:schemeClr val="tx1"/>
                </a:solidFill>
                <a:ea typeface="Times New Roman" panose="02020603050405020304" pitchFamily="18" charset="0"/>
                <a:cs typeface="Calibri"/>
              </a:rPr>
              <a:t>from brokers</a:t>
            </a:r>
            <a:endParaRPr lang="en-US" sz="1800" b="1" kern="0">
              <a:solidFill>
                <a:schemeClr val="tx1"/>
              </a:solidFill>
              <a:effectLst/>
              <a:ea typeface="Times New Roman" panose="02020603050405020304" pitchFamily="18" charset="0"/>
              <a:cs typeface="Calibri"/>
            </a:endParaRPr>
          </a:p>
          <a:p>
            <a:pPr marL="0" indent="0">
              <a:lnSpc>
                <a:spcPct val="100000"/>
              </a:lnSpc>
              <a:spcBef>
                <a:spcPts val="0"/>
              </a:spcBef>
              <a:spcAft>
                <a:spcPts val="0"/>
              </a:spcAft>
              <a:buClrTx/>
              <a:buNone/>
            </a:pPr>
            <a:endParaRPr lang="en-US" sz="1800" b="1" kern="0">
              <a:solidFill>
                <a:srgbClr val="222222"/>
              </a:solidFill>
              <a:effectLst/>
              <a:ea typeface="Times New Roman" panose="02020603050405020304" pitchFamily="18" charset="0"/>
              <a:cs typeface="Calibri" panose="020F0502020204030204" pitchFamily="34" charset="0"/>
            </a:endParaRPr>
          </a:p>
          <a:p>
            <a:pPr marL="0" marR="0" indent="0">
              <a:lnSpc>
                <a:spcPct val="100000"/>
              </a:lnSpc>
              <a:spcBef>
                <a:spcPts val="0"/>
              </a:spcBef>
              <a:spcAft>
                <a:spcPts val="0"/>
              </a:spcAft>
              <a:buNone/>
            </a:pPr>
            <a:r>
              <a:rPr lang="en-US" sz="1600" b="1" kern="0">
                <a:solidFill>
                  <a:schemeClr val="tx1"/>
                </a:solidFill>
                <a:effectLst/>
                <a:ea typeface="Times New Roman" panose="02020603050405020304" pitchFamily="18" charset="0"/>
                <a:cs typeface="Calibri"/>
              </a:rPr>
              <a:t>	</a:t>
            </a:r>
            <a:r>
              <a:rPr lang="en-US" sz="1600" kern="0">
                <a:solidFill>
                  <a:schemeClr val="tx1"/>
                </a:solidFill>
                <a:effectLst/>
                <a:ea typeface="Times New Roman" panose="02020603050405020304" pitchFamily="18" charset="0"/>
                <a:cs typeface="Calibri"/>
              </a:rPr>
              <a:t>A broker shall provide to an applicant for insurance the names 	of all the insurers with whom the broker has an agency 	contract relating to automobile insurance and all information 	obtained by the broker relating to quotations on automobile 	insurance for the applicant.  1996, c. 21, s. 18.</a:t>
            </a:r>
            <a:endParaRPr lang="en-US" sz="1600" kern="100">
              <a:solidFill>
                <a:schemeClr val="tx1"/>
              </a:solidFill>
              <a:effectLst/>
              <a:ea typeface="Calibri" panose="020F0502020204030204" pitchFamily="34" charset="0"/>
              <a:cs typeface="Calibri"/>
            </a:endParaRPr>
          </a:p>
          <a:p>
            <a:pPr marL="0" marR="0">
              <a:lnSpc>
                <a:spcPct val="100000"/>
              </a:lnSpc>
              <a:spcBef>
                <a:spcPts val="0"/>
              </a:spcBef>
              <a:spcAft>
                <a:spcPts val="0"/>
              </a:spcAft>
            </a:pPr>
            <a:endParaRPr lang="en-US" sz="1800" kern="100">
              <a:effectLst/>
              <a:ea typeface="Calibri" panose="020F0502020204030204" pitchFamily="34" charset="0"/>
              <a:cs typeface="Times New Roman" panose="02020603050405020304" pitchFamily="18" charset="0"/>
            </a:endParaRPr>
          </a:p>
          <a:p>
            <a:pPr marL="0" indent="0">
              <a:buClrTx/>
              <a:buNone/>
            </a:pPr>
            <a:endParaRPr lang="en-US" sz="1800"/>
          </a:p>
          <a:p>
            <a:pPr marL="0" indent="0">
              <a:buClrTx/>
              <a:buNone/>
            </a:pPr>
            <a:endParaRPr lang="en-US">
              <a:cs typeface="Calibri" panose="020F0502020204030204"/>
            </a:endParaRPr>
          </a:p>
          <a:p>
            <a:pPr marL="0" indent="0">
              <a:buClrTx/>
              <a:buNone/>
            </a:pPr>
            <a:endParaRPr lang="en-US" sz="1800">
              <a:cs typeface="Calibri" panose="020F0502020204030204"/>
            </a:endParaRPr>
          </a:p>
          <a:p>
            <a:pPr marL="0" indent="0">
              <a:buClrTx/>
              <a:buNone/>
            </a:pPr>
            <a:r>
              <a:rPr lang="en-US" sz="1800"/>
              <a:t>  .</a:t>
            </a:r>
            <a:endParaRPr lang="en-US" sz="1800">
              <a:cs typeface="Calibri" panose="020F0502020204030204"/>
            </a:endParaRPr>
          </a:p>
          <a:p>
            <a:pPr marL="0" indent="0">
              <a:buClrTx/>
              <a:buNone/>
            </a:pPr>
            <a:endParaRPr lang="en-US" sz="1800">
              <a:cs typeface="Calibri" panose="020F0502020204030204"/>
            </a:endParaRPr>
          </a:p>
          <a:p>
            <a:pPr marL="0" indent="0">
              <a:buClrTx/>
              <a:buNone/>
            </a:pPr>
            <a:endParaRPr lang="en-US" sz="1800">
              <a:cs typeface="Calibri" panose="020F0502020204030204"/>
            </a:endParaRPr>
          </a:p>
        </p:txBody>
      </p:sp>
      <p:sp>
        <p:nvSpPr>
          <p:cNvPr id="4" name="Title 3">
            <a:extLst>
              <a:ext uri="{FF2B5EF4-FFF2-40B4-BE49-F238E27FC236}">
                <a16:creationId xmlns:a16="http://schemas.microsoft.com/office/drawing/2014/main" id="{F814C24C-232F-55B5-F855-6D24EF507670}"/>
              </a:ext>
            </a:extLst>
          </p:cNvPr>
          <p:cNvSpPr>
            <a:spLocks noGrp="1"/>
          </p:cNvSpPr>
          <p:nvPr>
            <p:ph type="title"/>
          </p:nvPr>
        </p:nvSpPr>
        <p:spPr>
          <a:xfrm>
            <a:off x="2480720" y="625926"/>
            <a:ext cx="6215947" cy="602800"/>
          </a:xfrm>
        </p:spPr>
        <p:txBody>
          <a:bodyPr/>
          <a:lstStyle/>
          <a:p>
            <a:r>
              <a:rPr lang="en-US" sz="3600" b="1" spc="-50">
                <a:latin typeface="+mn-lt"/>
                <a:ea typeface="+mj-ea"/>
                <a:cs typeface="+mj-cs"/>
              </a:rPr>
              <a:t>TAC Rule: Relevant Statutes  </a:t>
            </a:r>
            <a:endParaRPr lang="en-US">
              <a:latin typeface="+mn-lt"/>
            </a:endParaRPr>
          </a:p>
        </p:txBody>
      </p:sp>
    </p:spTree>
    <p:extLst>
      <p:ext uri="{BB962C8B-B14F-4D97-AF65-F5344CB8AC3E}">
        <p14:creationId xmlns:p14="http://schemas.microsoft.com/office/powerpoint/2010/main" val="3895488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0738-0086-90DC-0765-B52AB9ACE80D}"/>
              </a:ext>
            </a:extLst>
          </p:cNvPr>
          <p:cNvSpPr>
            <a:spLocks noGrp="1"/>
          </p:cNvSpPr>
          <p:nvPr>
            <p:ph type="title"/>
          </p:nvPr>
        </p:nvSpPr>
        <p:spPr>
          <a:xfrm>
            <a:off x="2599352" y="174501"/>
            <a:ext cx="6174740" cy="692497"/>
          </a:xfrm>
        </p:spPr>
        <p:txBody>
          <a:bodyPr wrap="square" lIns="0" tIns="0" rIns="0" bIns="0" anchor="t">
            <a:spAutoFit/>
          </a:bodyPr>
          <a:lstStyle/>
          <a:p>
            <a:r>
              <a:rPr lang="en-GB" sz="1800">
                <a:ea typeface="Arial" panose="020B0604020202020204" pitchFamily="34" charset="0"/>
              </a:rPr>
              <a:t>Some</a:t>
            </a:r>
            <a:r>
              <a:rPr lang="en-GB" sz="1800" b="1">
                <a:effectLst/>
                <a:ea typeface="Arial" panose="020B0604020202020204" pitchFamily="34" charset="0"/>
              </a:rPr>
              <a:t> </a:t>
            </a:r>
            <a:r>
              <a:rPr lang="en-GB" sz="1800">
                <a:ea typeface="Arial" panose="020B0604020202020204" pitchFamily="34" charset="0"/>
              </a:rPr>
              <a:t>additional examples</a:t>
            </a:r>
            <a:r>
              <a:rPr lang="en-GB" sz="1800" b="1">
                <a:effectLst/>
                <a:ea typeface="Arial" panose="020B0604020202020204" pitchFamily="34" charset="0"/>
              </a:rPr>
              <a:t> of practices that violate TAC Rule</a:t>
            </a:r>
            <a:r>
              <a:rPr lang="en-GB" sz="1800">
                <a:ea typeface="Arial" panose="020B0604020202020204" pitchFamily="34" charset="0"/>
              </a:rPr>
              <a:t>.</a:t>
            </a:r>
            <a:br>
              <a:rPr lang="en-US" sz="1800">
                <a:effectLst/>
                <a:latin typeface="Calibri" panose="020F0502020204030204" pitchFamily="34" charset="0"/>
                <a:ea typeface="Arial" panose="020B0604020202020204" pitchFamily="34" charset="0"/>
                <a:cs typeface="Calibri" panose="020F0502020204030204" pitchFamily="34" charset="0"/>
              </a:rPr>
            </a:br>
            <a:endParaRPr lang="en-US"/>
          </a:p>
        </p:txBody>
      </p:sp>
      <p:sp>
        <p:nvSpPr>
          <p:cNvPr id="3" name="Text Placeholder 2">
            <a:extLst>
              <a:ext uri="{FF2B5EF4-FFF2-40B4-BE49-F238E27FC236}">
                <a16:creationId xmlns:a16="http://schemas.microsoft.com/office/drawing/2014/main" id="{54BF7E98-D9EE-7E64-8B67-AFA677E55C43}"/>
              </a:ext>
            </a:extLst>
          </p:cNvPr>
          <p:cNvSpPr>
            <a:spLocks noGrp="1"/>
          </p:cNvSpPr>
          <p:nvPr>
            <p:ph type="body" idx="1"/>
          </p:nvPr>
        </p:nvSpPr>
        <p:spPr>
          <a:xfrm>
            <a:off x="2599352" y="666751"/>
            <a:ext cx="6041237" cy="2956835"/>
          </a:xfrm>
        </p:spPr>
        <p:txBody>
          <a:bodyPr wrap="square" lIns="0" tIns="0" rIns="0" bIns="0" anchor="t">
            <a:spAutoFit/>
          </a:bodyPr>
          <a:lstStyle/>
          <a:p>
            <a:pPr marR="0" lvl="0">
              <a:lnSpc>
                <a:spcPct val="107000"/>
              </a:lnSpc>
              <a:spcBef>
                <a:spcPts val="0"/>
              </a:spcBef>
              <a:spcAft>
                <a:spcPts val="800"/>
              </a:spcAft>
              <a:tabLst>
                <a:tab pos="182880" algn="l"/>
                <a:tab pos="365760" algn="l"/>
                <a:tab pos="548640" algn="l"/>
                <a:tab pos="850265" algn="l"/>
                <a:tab pos="1033145" algn="l"/>
                <a:tab pos="457200" algn="l"/>
              </a:tabLst>
            </a:pPr>
            <a:endParaRPr lang="en-GB" sz="1800" b="1">
              <a:solidFill>
                <a:srgbClr val="00B050"/>
              </a:solidFill>
              <a:effectLst/>
              <a:latin typeface="+mj-lt"/>
              <a:ea typeface="Arial" panose="020B0604020202020204" pitchFamily="34" charset="0"/>
            </a:endParaRPr>
          </a:p>
          <a:p>
            <a:pPr marR="0" lvl="0">
              <a:lnSpc>
                <a:spcPct val="107000"/>
              </a:lnSpc>
              <a:spcBef>
                <a:spcPts val="0"/>
              </a:spcBef>
              <a:spcAft>
                <a:spcPts val="800"/>
              </a:spcAft>
              <a:tabLst>
                <a:tab pos="182880" algn="l"/>
                <a:tab pos="365760" algn="l"/>
                <a:tab pos="548640" algn="l"/>
                <a:tab pos="850265" algn="l"/>
                <a:tab pos="1033145" algn="l"/>
                <a:tab pos="457200" algn="l"/>
              </a:tabLst>
            </a:pPr>
            <a:r>
              <a:rPr lang="en-GB" sz="1800" b="1">
                <a:solidFill>
                  <a:srgbClr val="00B050"/>
                </a:solidFill>
                <a:effectLst/>
                <a:latin typeface="+mj-lt"/>
                <a:ea typeface="Arial" panose="020B0604020202020204" pitchFamily="34" charset="0"/>
              </a:rPr>
              <a:t>Examples: </a:t>
            </a:r>
          </a:p>
          <a:p>
            <a:pPr marL="285750" marR="0" lvl="0" indent="-285750">
              <a:lnSpc>
                <a:spcPct val="107000"/>
              </a:lnSpc>
              <a:spcBef>
                <a:spcPts val="0"/>
              </a:spcBef>
              <a:spcAft>
                <a:spcPts val="1200"/>
              </a:spcAft>
              <a:buFont typeface="Arial" panose="020B0604020202020204" pitchFamily="34" charset="0"/>
              <a:buChar char="•"/>
              <a:tabLst>
                <a:tab pos="182880" algn="l"/>
                <a:tab pos="365760" algn="l"/>
                <a:tab pos="548640" algn="l"/>
                <a:tab pos="850265" algn="l"/>
                <a:tab pos="1033145" algn="l"/>
                <a:tab pos="457200" algn="l"/>
              </a:tabLst>
            </a:pPr>
            <a:r>
              <a:rPr lang="en-GB" sz="1800">
                <a:solidFill>
                  <a:schemeClr val="tx1"/>
                </a:solidFill>
                <a:effectLst/>
                <a:latin typeface="+mj-lt"/>
                <a:ea typeface="Arial" panose="020B0604020202020204" pitchFamily="34" charset="0"/>
              </a:rPr>
              <a:t>Requiring written applications from customers which are not warranted.</a:t>
            </a:r>
            <a:endParaRPr lang="en-US" sz="1800">
              <a:solidFill>
                <a:schemeClr val="tx1"/>
              </a:solidFill>
              <a:effectLst/>
              <a:latin typeface="+mj-lt"/>
              <a:ea typeface="Arial" panose="020B0604020202020204" pitchFamily="34" charset="0"/>
            </a:endParaRPr>
          </a:p>
          <a:p>
            <a:pPr marL="285750" marR="0" lvl="0" indent="-285750">
              <a:lnSpc>
                <a:spcPct val="107000"/>
              </a:lnSpc>
              <a:spcBef>
                <a:spcPts val="0"/>
              </a:spcBef>
              <a:spcAft>
                <a:spcPts val="1200"/>
              </a:spcAft>
              <a:buFont typeface="Arial" panose="020B0604020202020204" pitchFamily="34" charset="0"/>
              <a:buChar char="•"/>
              <a:tabLst>
                <a:tab pos="182880" algn="l"/>
                <a:tab pos="365760" algn="l"/>
                <a:tab pos="548640" algn="l"/>
                <a:tab pos="850265" algn="l"/>
                <a:tab pos="1033145" algn="l"/>
                <a:tab pos="457200" algn="l"/>
              </a:tabLst>
            </a:pPr>
            <a:r>
              <a:rPr lang="en-GB" sz="1800">
                <a:solidFill>
                  <a:schemeClr val="tx1"/>
                </a:solidFill>
                <a:effectLst/>
                <a:latin typeface="+mj-lt"/>
                <a:ea typeface="Arial" panose="020B0604020202020204" pitchFamily="34" charset="0"/>
              </a:rPr>
              <a:t>Refusing to quote or renew for reasons not listed in the insurer’s approved underwriting rules</a:t>
            </a:r>
            <a:r>
              <a:rPr lang="en-GB" sz="1800">
                <a:solidFill>
                  <a:schemeClr val="tx1"/>
                </a:solidFill>
                <a:latin typeface="+mj-lt"/>
                <a:ea typeface="Arial" panose="020B0604020202020204" pitchFamily="34" charset="0"/>
              </a:rPr>
              <a:t>.</a:t>
            </a:r>
            <a:endParaRPr lang="en-US" sz="1800">
              <a:solidFill>
                <a:schemeClr val="tx1"/>
              </a:solidFill>
              <a:effectLst/>
              <a:latin typeface="+mj-lt"/>
              <a:ea typeface="Arial" panose="020B0604020202020204" pitchFamily="34" charset="0"/>
            </a:endParaRPr>
          </a:p>
          <a:p>
            <a:pPr marL="285750" indent="-285750">
              <a:lnSpc>
                <a:spcPct val="107000"/>
              </a:lnSpc>
              <a:spcAft>
                <a:spcPts val="1200"/>
              </a:spcAft>
              <a:buFont typeface="Arial" panose="020B0604020202020204" pitchFamily="34" charset="0"/>
              <a:buChar char="•"/>
            </a:pPr>
            <a:r>
              <a:rPr lang="en-GB" sz="1800">
                <a:solidFill>
                  <a:schemeClr val="tx1"/>
                </a:solidFill>
              </a:rPr>
              <a:t>Internal broker underwriting rules.</a:t>
            </a:r>
          </a:p>
          <a:p>
            <a:endParaRPr lang="en-US"/>
          </a:p>
        </p:txBody>
      </p:sp>
      <p:sp>
        <p:nvSpPr>
          <p:cNvPr id="5" name="Holder 4">
            <a:extLst>
              <a:ext uri="{FF2B5EF4-FFF2-40B4-BE49-F238E27FC236}">
                <a16:creationId xmlns:a16="http://schemas.microsoft.com/office/drawing/2014/main" id="{8955044E-8732-707D-3B6B-17FE723B43D6}"/>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184960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6950BFC3-D8DA-4A85-94F7-54DA5524770B}">
      <p188:commentRel xmlns:p188="http://schemas.microsoft.com/office/powerpoint/2018/8/main" r:id="rId2"/>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DB04-2B3D-62EF-A02F-27188E6A4A9D}"/>
              </a:ext>
            </a:extLst>
          </p:cNvPr>
          <p:cNvSpPr>
            <a:spLocks noGrp="1"/>
          </p:cNvSpPr>
          <p:nvPr>
            <p:ph type="title"/>
          </p:nvPr>
        </p:nvSpPr>
        <p:spPr>
          <a:xfrm>
            <a:off x="2490021" y="268922"/>
            <a:ext cx="6174740" cy="553998"/>
          </a:xfrm>
        </p:spPr>
        <p:txBody>
          <a:bodyPr/>
          <a:lstStyle/>
          <a:p>
            <a:pPr algn="l"/>
            <a:r>
              <a:rPr lang="en-GB" sz="1800">
                <a:effectLst/>
                <a:latin typeface="Calibri" panose="020F0502020204030204" pitchFamily="34" charset="0"/>
                <a:ea typeface="Arial" panose="020B0604020202020204" pitchFamily="34" charset="0"/>
                <a:cs typeface="Calibri" panose="020F0502020204030204" pitchFamily="34" charset="0"/>
              </a:rPr>
              <a:t>Are there any valid reasons why an insurer cannot provide a quote? </a:t>
            </a:r>
            <a:endParaRPr lang="en-US"/>
          </a:p>
        </p:txBody>
      </p:sp>
      <p:sp>
        <p:nvSpPr>
          <p:cNvPr id="3" name="Text Placeholder 2">
            <a:extLst>
              <a:ext uri="{FF2B5EF4-FFF2-40B4-BE49-F238E27FC236}">
                <a16:creationId xmlns:a16="http://schemas.microsoft.com/office/drawing/2014/main" id="{E82C2790-97FA-C541-4F66-321C99DFCBBD}"/>
              </a:ext>
            </a:extLst>
          </p:cNvPr>
          <p:cNvSpPr>
            <a:spLocks noGrp="1"/>
          </p:cNvSpPr>
          <p:nvPr>
            <p:ph type="body" idx="1"/>
          </p:nvPr>
        </p:nvSpPr>
        <p:spPr>
          <a:xfrm>
            <a:off x="2490021" y="1056179"/>
            <a:ext cx="6063136" cy="1600438"/>
          </a:xfrm>
        </p:spPr>
        <p:txBody>
          <a:bodyPr/>
          <a:lstStyle/>
          <a:p>
            <a:r>
              <a:rPr lang="en-GB" sz="1800">
                <a:solidFill>
                  <a:schemeClr val="tx1"/>
                </a:solidFill>
                <a:latin typeface="+mj-lt"/>
                <a:ea typeface="Arial" panose="020B0604020202020204" pitchFamily="34" charset="0"/>
              </a:rPr>
              <a:t>I</a:t>
            </a:r>
            <a:r>
              <a:rPr lang="en-GB" sz="1800">
                <a:solidFill>
                  <a:schemeClr val="tx1"/>
                </a:solidFill>
                <a:effectLst/>
                <a:latin typeface="+mj-lt"/>
                <a:ea typeface="Arial" panose="020B0604020202020204" pitchFamily="34" charset="0"/>
              </a:rPr>
              <a:t>f the insurer has an approved filed underwriting rule. Otherwise, if an insurer is not providing a quote, it is considered a violation TAC </a:t>
            </a:r>
            <a:r>
              <a:rPr lang="en-GB" sz="1800">
                <a:solidFill>
                  <a:schemeClr val="tx1"/>
                </a:solidFill>
                <a:latin typeface="+mj-lt"/>
                <a:ea typeface="Arial" panose="020B0604020202020204" pitchFamily="34" charset="0"/>
              </a:rPr>
              <a:t>R</a:t>
            </a:r>
            <a:r>
              <a:rPr lang="en-GB" sz="1800">
                <a:solidFill>
                  <a:schemeClr val="tx1"/>
                </a:solidFill>
                <a:effectLst/>
                <a:latin typeface="+mj-lt"/>
                <a:ea typeface="Arial" panose="020B0604020202020204" pitchFamily="34" charset="0"/>
              </a:rPr>
              <a:t>ule. </a:t>
            </a:r>
          </a:p>
          <a:p>
            <a:endParaRPr lang="en-GB" sz="1800">
              <a:solidFill>
                <a:schemeClr val="tx1"/>
              </a:solidFill>
              <a:latin typeface="+mj-lt"/>
              <a:ea typeface="Arial" panose="020B0604020202020204" pitchFamily="34" charset="0"/>
            </a:endParaRPr>
          </a:p>
          <a:p>
            <a:pPr algn="r"/>
            <a:r>
              <a:rPr lang="en-GB" sz="1800" b="1">
                <a:solidFill>
                  <a:srgbClr val="00B050"/>
                </a:solidFill>
                <a:latin typeface="+mj-lt"/>
                <a:ea typeface="Arial" panose="020B0604020202020204" pitchFamily="34" charset="0"/>
              </a:rPr>
              <a:t>Answer: </a:t>
            </a:r>
            <a:r>
              <a:rPr lang="en-GB" sz="1800" b="1">
                <a:solidFill>
                  <a:schemeClr val="tx1"/>
                </a:solidFill>
                <a:latin typeface="+mj-lt"/>
                <a:ea typeface="Arial" panose="020B0604020202020204" pitchFamily="34" charset="0"/>
              </a:rPr>
              <a:t>YES!</a:t>
            </a:r>
            <a:endParaRPr lang="en-US" sz="1800">
              <a:solidFill>
                <a:schemeClr val="tx1"/>
              </a:solidFill>
              <a:effectLst/>
              <a:latin typeface="+mj-lt"/>
              <a:ea typeface="Arial" panose="020B0604020202020204" pitchFamily="34" charset="0"/>
            </a:endParaRPr>
          </a:p>
          <a:p>
            <a:endParaRPr lang="en-US"/>
          </a:p>
        </p:txBody>
      </p:sp>
      <p:sp>
        <p:nvSpPr>
          <p:cNvPr id="5" name="Holder 4">
            <a:extLst>
              <a:ext uri="{FF2B5EF4-FFF2-40B4-BE49-F238E27FC236}">
                <a16:creationId xmlns:a16="http://schemas.microsoft.com/office/drawing/2014/main" id="{6C6B0798-FF75-931D-38A7-25D69616CEB0}"/>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238568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68C2C-541E-312B-5736-9753485EEABA}"/>
              </a:ext>
            </a:extLst>
          </p:cNvPr>
          <p:cNvSpPr>
            <a:spLocks noGrp="1"/>
          </p:cNvSpPr>
          <p:nvPr>
            <p:ph type="title"/>
          </p:nvPr>
        </p:nvSpPr>
        <p:spPr>
          <a:xfrm>
            <a:off x="2490021" y="268924"/>
            <a:ext cx="6174740" cy="604655"/>
          </a:xfrm>
        </p:spPr>
        <p:txBody>
          <a:bodyPr/>
          <a:lstStyle/>
          <a:p>
            <a:pPr algn="l"/>
            <a:r>
              <a:rPr lang="en-GB" sz="1800">
                <a:latin typeface="Calibri" panose="020F0502020204030204" pitchFamily="34" charset="0"/>
                <a:ea typeface="Arial" panose="020B0604020202020204" pitchFamily="34" charset="0"/>
                <a:cs typeface="Calibri" panose="020F0502020204030204" pitchFamily="34" charset="0"/>
              </a:rPr>
              <a:t>I</a:t>
            </a:r>
            <a:r>
              <a:rPr lang="en-GB" sz="1800">
                <a:effectLst/>
                <a:latin typeface="Calibri" panose="020F0502020204030204" pitchFamily="34" charset="0"/>
                <a:ea typeface="Arial" panose="020B0604020202020204" pitchFamily="34" charset="0"/>
                <a:cs typeface="Calibri" panose="020F0502020204030204" pitchFamily="34" charset="0"/>
              </a:rPr>
              <a:t>f a client asks for a better rate in the middle of the policy term are licensees required to adhere to the TAC Rule?  </a:t>
            </a:r>
            <a:br>
              <a:rPr lang="en-US" sz="1800">
                <a:effectLst/>
                <a:latin typeface="Calibri" panose="020F0502020204030204" pitchFamily="34" charset="0"/>
                <a:ea typeface="Arial" panose="020B0604020202020204" pitchFamily="34" charset="0"/>
                <a:cs typeface="Calibri" panose="020F0502020204030204" pitchFamily="34" charset="0"/>
              </a:rPr>
            </a:br>
            <a:endParaRPr lang="en-US"/>
          </a:p>
        </p:txBody>
      </p:sp>
      <p:sp>
        <p:nvSpPr>
          <p:cNvPr id="3" name="Text Placeholder 2">
            <a:extLst>
              <a:ext uri="{FF2B5EF4-FFF2-40B4-BE49-F238E27FC236}">
                <a16:creationId xmlns:a16="http://schemas.microsoft.com/office/drawing/2014/main" id="{75418A94-3258-D5C1-F69A-0D2C78B93919}"/>
              </a:ext>
            </a:extLst>
          </p:cNvPr>
          <p:cNvSpPr>
            <a:spLocks noGrp="1"/>
          </p:cNvSpPr>
          <p:nvPr>
            <p:ph type="body" idx="1"/>
          </p:nvPr>
        </p:nvSpPr>
        <p:spPr>
          <a:xfrm>
            <a:off x="2490021" y="1098027"/>
            <a:ext cx="6318884" cy="3108543"/>
          </a:xfrm>
        </p:spPr>
        <p:txBody>
          <a:bodyPr/>
          <a:lstStyle/>
          <a:p>
            <a:pPr>
              <a:spcAft>
                <a:spcPts val="1200"/>
              </a:spcAft>
            </a:pPr>
            <a:r>
              <a:rPr lang="en-GB" sz="1800">
                <a:solidFill>
                  <a:schemeClr val="tx1"/>
                </a:solidFill>
                <a:effectLst/>
                <a:latin typeface="+mj-lt"/>
                <a:ea typeface="Arial" panose="020B0604020202020204" pitchFamily="34" charset="0"/>
              </a:rPr>
              <a:t>A licensee/broker is required to provide a quote to their customer upon request at any time during the policy term. </a:t>
            </a:r>
            <a:endParaRPr lang="en-GB" sz="1800">
              <a:solidFill>
                <a:schemeClr val="tx1"/>
              </a:solidFill>
              <a:latin typeface="+mj-lt"/>
              <a:ea typeface="Arial" panose="020B0604020202020204" pitchFamily="34" charset="0"/>
            </a:endParaRPr>
          </a:p>
          <a:p>
            <a:pPr>
              <a:spcAft>
                <a:spcPts val="1200"/>
              </a:spcAft>
            </a:pPr>
            <a:r>
              <a:rPr lang="en-GB" sz="1800">
                <a:solidFill>
                  <a:schemeClr val="tx1"/>
                </a:solidFill>
                <a:effectLst/>
                <a:latin typeface="+mj-lt"/>
                <a:ea typeface="Arial" panose="020B0604020202020204" pitchFamily="34" charset="0"/>
              </a:rPr>
              <a:t>The licensee/broker should explain the relative benefits and costs including any mid-term-cancellation penalties of making a policy change mid-term based upon the quotations available. </a:t>
            </a:r>
            <a:endParaRPr lang="en-GB" sz="1800">
              <a:solidFill>
                <a:schemeClr val="tx1"/>
              </a:solidFill>
              <a:latin typeface="+mj-lt"/>
              <a:ea typeface="Arial" panose="020B0604020202020204" pitchFamily="34" charset="0"/>
            </a:endParaRPr>
          </a:p>
          <a:p>
            <a:pPr>
              <a:spcAft>
                <a:spcPts val="1200"/>
              </a:spcAft>
            </a:pPr>
            <a:r>
              <a:rPr lang="en-GB" sz="1800">
                <a:solidFill>
                  <a:schemeClr val="tx1"/>
                </a:solidFill>
                <a:effectLst/>
                <a:latin typeface="+mj-lt"/>
                <a:ea typeface="Arial" panose="020B0604020202020204" pitchFamily="34" charset="0"/>
              </a:rPr>
              <a:t>This gives the client the opportunity to make a fully informed decision. </a:t>
            </a:r>
            <a:endParaRPr lang="en-US" sz="1800">
              <a:solidFill>
                <a:schemeClr val="tx1"/>
              </a:solidFill>
              <a:effectLst/>
              <a:latin typeface="+mj-lt"/>
              <a:ea typeface="Arial" panose="020B0604020202020204" pitchFamily="34" charset="0"/>
            </a:endParaRPr>
          </a:p>
          <a:p>
            <a:endParaRPr lang="en-US"/>
          </a:p>
          <a:p>
            <a:pPr algn="r"/>
            <a:r>
              <a:rPr lang="en-GB" sz="1800" b="1">
                <a:solidFill>
                  <a:srgbClr val="00B050"/>
                </a:solidFill>
                <a:effectLst/>
                <a:latin typeface="Calibri" panose="020F0502020204030204" pitchFamily="34" charset="0"/>
                <a:ea typeface="Arial" panose="020B0604020202020204" pitchFamily="34" charset="0"/>
                <a:cs typeface="Calibri" panose="020F0502020204030204" pitchFamily="34" charset="0"/>
              </a:rPr>
              <a:t>Answer: </a:t>
            </a:r>
            <a:r>
              <a:rPr lang="en-GB" sz="1800" b="1">
                <a:solidFill>
                  <a:schemeClr val="tx1"/>
                </a:solidFill>
                <a:effectLst/>
                <a:latin typeface="Calibri" panose="020F0502020204030204" pitchFamily="34" charset="0"/>
                <a:ea typeface="Arial" panose="020B0604020202020204" pitchFamily="34" charset="0"/>
                <a:cs typeface="Calibri" panose="020F0502020204030204" pitchFamily="34" charset="0"/>
              </a:rPr>
              <a:t>YES! </a:t>
            </a:r>
          </a:p>
          <a:p>
            <a:endParaRPr lang="en-US"/>
          </a:p>
        </p:txBody>
      </p:sp>
      <p:sp>
        <p:nvSpPr>
          <p:cNvPr id="4" name="Holder 4">
            <a:extLst>
              <a:ext uri="{FF2B5EF4-FFF2-40B4-BE49-F238E27FC236}">
                <a16:creationId xmlns:a16="http://schemas.microsoft.com/office/drawing/2014/main" id="{D48DE374-9CE0-06C8-26F1-0C60FD08FA5D}"/>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38320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EED3-5163-7464-69D2-472E320EBBBA}"/>
              </a:ext>
            </a:extLst>
          </p:cNvPr>
          <p:cNvSpPr>
            <a:spLocks noGrp="1"/>
          </p:cNvSpPr>
          <p:nvPr>
            <p:ph type="title"/>
          </p:nvPr>
        </p:nvSpPr>
        <p:spPr>
          <a:xfrm>
            <a:off x="2121535" y="268922"/>
            <a:ext cx="6174740" cy="415498"/>
          </a:xfrm>
        </p:spPr>
        <p:txBody>
          <a:bodyPr wrap="square" lIns="0" tIns="0" rIns="0" bIns="0" anchor="t">
            <a:spAutoFit/>
          </a:bodyPr>
          <a:lstStyle/>
          <a:p>
            <a:pPr algn="ctr"/>
            <a:r>
              <a:rPr lang="en-US"/>
              <a:t>Poll Question #2</a:t>
            </a:r>
          </a:p>
        </p:txBody>
      </p:sp>
      <p:sp>
        <p:nvSpPr>
          <p:cNvPr id="3" name="Text Placeholder 2">
            <a:extLst>
              <a:ext uri="{FF2B5EF4-FFF2-40B4-BE49-F238E27FC236}">
                <a16:creationId xmlns:a16="http://schemas.microsoft.com/office/drawing/2014/main" id="{16B146A7-3AE3-AAB4-410B-D412D342309E}"/>
              </a:ext>
            </a:extLst>
          </p:cNvPr>
          <p:cNvSpPr>
            <a:spLocks noGrp="1"/>
          </p:cNvSpPr>
          <p:nvPr>
            <p:ph type="body" idx="1"/>
          </p:nvPr>
        </p:nvSpPr>
        <p:spPr/>
        <p:txBody>
          <a:bodyPr/>
          <a:lstStyle/>
          <a:p>
            <a:endParaRPr lang="en-US"/>
          </a:p>
        </p:txBody>
      </p:sp>
      <p:pic>
        <p:nvPicPr>
          <p:cNvPr id="5" name="Picture 4" descr="Question marks in a line and one question mark is lit">
            <a:extLst>
              <a:ext uri="{FF2B5EF4-FFF2-40B4-BE49-F238E27FC236}">
                <a16:creationId xmlns:a16="http://schemas.microsoft.com/office/drawing/2014/main" id="{6A8FB7CE-2A55-2A44-17D0-313FD9E8D44D}"/>
              </a:ext>
            </a:extLst>
          </p:cNvPr>
          <p:cNvPicPr>
            <a:picLocks noChangeAspect="1"/>
          </p:cNvPicPr>
          <p:nvPr/>
        </p:nvPicPr>
        <p:blipFill>
          <a:blip r:embed="rId2"/>
          <a:stretch>
            <a:fillRect/>
          </a:stretch>
        </p:blipFill>
        <p:spPr>
          <a:xfrm>
            <a:off x="2544234" y="1142295"/>
            <a:ext cx="5819421" cy="3303410"/>
          </a:xfrm>
          <a:prstGeom prst="rect">
            <a:avLst/>
          </a:prstGeom>
        </p:spPr>
      </p:pic>
    </p:spTree>
    <p:extLst>
      <p:ext uri="{BB962C8B-B14F-4D97-AF65-F5344CB8AC3E}">
        <p14:creationId xmlns:p14="http://schemas.microsoft.com/office/powerpoint/2010/main" val="1710550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DB04-2B3D-62EF-A02F-27188E6A4A9D}"/>
              </a:ext>
            </a:extLst>
          </p:cNvPr>
          <p:cNvSpPr>
            <a:spLocks noGrp="1"/>
          </p:cNvSpPr>
          <p:nvPr>
            <p:ph type="title"/>
          </p:nvPr>
        </p:nvSpPr>
        <p:spPr>
          <a:xfrm>
            <a:off x="2490021" y="268922"/>
            <a:ext cx="6174740" cy="830997"/>
          </a:xfrm>
        </p:spPr>
        <p:txBody>
          <a:bodyPr/>
          <a:lstStyle/>
          <a:p>
            <a:pPr algn="l"/>
            <a:r>
              <a:rPr lang="en-GB" sz="1800" dirty="0">
                <a:effectLst/>
                <a:latin typeface="Calibri" panose="020F0502020204030204" pitchFamily="34" charset="0"/>
                <a:ea typeface="Arial" panose="020B0604020202020204" pitchFamily="34" charset="0"/>
                <a:cs typeface="Calibri" panose="020F0502020204030204" pitchFamily="34" charset="0"/>
              </a:rPr>
              <a:t>Poll Question #2: Are licensees/brokers required to document their reason(s) for not providing the lowest quote on their Broker Management System (“BMS”)?</a:t>
            </a:r>
            <a:endParaRPr lang="en-US" dirty="0"/>
          </a:p>
        </p:txBody>
      </p:sp>
      <p:sp>
        <p:nvSpPr>
          <p:cNvPr id="3" name="Text Placeholder 2">
            <a:extLst>
              <a:ext uri="{FF2B5EF4-FFF2-40B4-BE49-F238E27FC236}">
                <a16:creationId xmlns:a16="http://schemas.microsoft.com/office/drawing/2014/main" id="{E82C2790-97FA-C541-4F66-321C99DFCBBD}"/>
              </a:ext>
            </a:extLst>
          </p:cNvPr>
          <p:cNvSpPr>
            <a:spLocks noGrp="1"/>
          </p:cNvSpPr>
          <p:nvPr>
            <p:ph type="body" idx="1"/>
          </p:nvPr>
        </p:nvSpPr>
        <p:spPr>
          <a:xfrm>
            <a:off x="2490021" y="1056179"/>
            <a:ext cx="6063136" cy="2154436"/>
          </a:xfrm>
        </p:spPr>
        <p:txBody>
          <a:bodyPr/>
          <a:lstStyle/>
          <a:p>
            <a:endParaRPr lang="en-GB" sz="1800" dirty="0">
              <a:solidFill>
                <a:schemeClr val="tx1"/>
              </a:solidFill>
              <a:latin typeface="+mj-lt"/>
              <a:ea typeface="Arial" panose="020B0604020202020204" pitchFamily="34" charset="0"/>
            </a:endParaRPr>
          </a:p>
          <a:p>
            <a:endParaRPr lang="en-GB" sz="1800" dirty="0">
              <a:solidFill>
                <a:schemeClr val="tx1"/>
              </a:solidFill>
              <a:latin typeface="+mj-lt"/>
              <a:ea typeface="Arial" panose="020B0604020202020204" pitchFamily="34" charset="0"/>
            </a:endParaRPr>
          </a:p>
          <a:p>
            <a:r>
              <a:rPr lang="en-GB" sz="1800" b="1" dirty="0">
                <a:solidFill>
                  <a:schemeClr val="tx1"/>
                </a:solidFill>
                <a:latin typeface="+mj-lt"/>
                <a:ea typeface="Arial" panose="020B0604020202020204" pitchFamily="34" charset="0"/>
              </a:rPr>
              <a:t>Yes</a:t>
            </a:r>
          </a:p>
          <a:p>
            <a:endParaRPr lang="en-GB" sz="1800" b="1" dirty="0">
              <a:solidFill>
                <a:schemeClr val="tx1"/>
              </a:solidFill>
              <a:latin typeface="+mj-lt"/>
              <a:ea typeface="Arial" panose="020B0604020202020204" pitchFamily="34" charset="0"/>
            </a:endParaRPr>
          </a:p>
          <a:p>
            <a:r>
              <a:rPr lang="en-GB" sz="1800" b="1" dirty="0">
                <a:solidFill>
                  <a:schemeClr val="tx1"/>
                </a:solidFill>
                <a:latin typeface="+mj-lt"/>
                <a:ea typeface="Arial" panose="020B0604020202020204" pitchFamily="34" charset="0"/>
              </a:rPr>
              <a:t>No</a:t>
            </a:r>
          </a:p>
          <a:p>
            <a:endParaRPr lang="en-GB" sz="1800" dirty="0">
              <a:solidFill>
                <a:schemeClr val="tx1"/>
              </a:solidFill>
              <a:latin typeface="+mj-lt"/>
              <a:ea typeface="Arial" panose="020B0604020202020204" pitchFamily="34" charset="0"/>
            </a:endParaRPr>
          </a:p>
          <a:p>
            <a:pPr algn="r"/>
            <a:r>
              <a:rPr lang="en-GB" sz="1800" b="1" dirty="0">
                <a:solidFill>
                  <a:srgbClr val="00B050"/>
                </a:solidFill>
                <a:latin typeface="+mj-lt"/>
                <a:ea typeface="Arial" panose="020B0604020202020204" pitchFamily="34" charset="0"/>
              </a:rPr>
              <a:t>Answer: </a:t>
            </a:r>
            <a:r>
              <a:rPr lang="en-GB" sz="1800" b="1" dirty="0">
                <a:solidFill>
                  <a:schemeClr val="tx1"/>
                </a:solidFill>
                <a:latin typeface="+mj-lt"/>
                <a:ea typeface="Arial" panose="020B0604020202020204" pitchFamily="34" charset="0"/>
              </a:rPr>
              <a:t>YES!</a:t>
            </a:r>
            <a:endParaRPr lang="en-US" sz="1800" dirty="0">
              <a:solidFill>
                <a:schemeClr val="tx1"/>
              </a:solidFill>
              <a:effectLst/>
              <a:latin typeface="+mj-lt"/>
              <a:ea typeface="Arial" panose="020B0604020202020204" pitchFamily="34" charset="0"/>
            </a:endParaRPr>
          </a:p>
          <a:p>
            <a:endParaRPr lang="en-US" dirty="0"/>
          </a:p>
        </p:txBody>
      </p:sp>
      <p:sp>
        <p:nvSpPr>
          <p:cNvPr id="5" name="Holder 4">
            <a:extLst>
              <a:ext uri="{FF2B5EF4-FFF2-40B4-BE49-F238E27FC236}">
                <a16:creationId xmlns:a16="http://schemas.microsoft.com/office/drawing/2014/main" id="{6C6B0798-FF75-931D-38A7-25D69616CEB0}"/>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356037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102FA-E6AC-8581-2D49-ABD175B4A966}"/>
              </a:ext>
            </a:extLst>
          </p:cNvPr>
          <p:cNvSpPr>
            <a:spLocks noGrp="1"/>
          </p:cNvSpPr>
          <p:nvPr>
            <p:ph type="title"/>
          </p:nvPr>
        </p:nvSpPr>
        <p:spPr>
          <a:xfrm>
            <a:off x="2543810" y="268926"/>
            <a:ext cx="6174740" cy="567914"/>
          </a:xfrm>
        </p:spPr>
        <p:txBody>
          <a:bodyPr/>
          <a:lstStyle/>
          <a:p>
            <a:pPr algn="l"/>
            <a:r>
              <a:rPr lang="en-GB" sz="1800">
                <a:effectLst/>
                <a:latin typeface="Calibri" panose="020F0502020204030204" pitchFamily="34" charset="0"/>
                <a:ea typeface="Arial" panose="020B0604020202020204" pitchFamily="34" charset="0"/>
              </a:rPr>
              <a:t>Are licensees required to create, develop, and implement TAC processes and guidelines?   </a:t>
            </a:r>
            <a:br>
              <a:rPr lang="en-GB" sz="1800">
                <a:effectLst/>
                <a:latin typeface="Calibri" panose="020F0502020204030204" pitchFamily="34" charset="0"/>
                <a:ea typeface="Arial" panose="020B0604020202020204" pitchFamily="34" charset="0"/>
              </a:rPr>
            </a:br>
            <a:br>
              <a:rPr lang="en-US" sz="1800">
                <a:effectLst/>
                <a:latin typeface="Arial" panose="020B0604020202020204" pitchFamily="34" charset="0"/>
                <a:ea typeface="Arial" panose="020B0604020202020204" pitchFamily="34" charset="0"/>
              </a:rPr>
            </a:br>
            <a:endParaRPr lang="en-US"/>
          </a:p>
        </p:txBody>
      </p:sp>
      <p:sp>
        <p:nvSpPr>
          <p:cNvPr id="3" name="Text Placeholder 2">
            <a:extLst>
              <a:ext uri="{FF2B5EF4-FFF2-40B4-BE49-F238E27FC236}">
                <a16:creationId xmlns:a16="http://schemas.microsoft.com/office/drawing/2014/main" id="{1AEECC17-4496-11D9-B564-3042DB38481E}"/>
              </a:ext>
            </a:extLst>
          </p:cNvPr>
          <p:cNvSpPr>
            <a:spLocks noGrp="1"/>
          </p:cNvSpPr>
          <p:nvPr>
            <p:ph type="body" idx="1"/>
          </p:nvPr>
        </p:nvSpPr>
        <p:spPr>
          <a:xfrm>
            <a:off x="2543810" y="971550"/>
            <a:ext cx="5975350" cy="4201150"/>
          </a:xfrm>
        </p:spPr>
        <p:txBody>
          <a:bodyPr wrap="square" lIns="0" tIns="0" rIns="0" bIns="0" anchor="t">
            <a:spAutoFit/>
          </a:bodyPr>
          <a:lstStyle/>
          <a:p>
            <a:pPr marL="0" marR="0"/>
            <a:r>
              <a:rPr lang="en-US" sz="1800">
                <a:solidFill>
                  <a:schemeClr val="tx1"/>
                </a:solidFill>
                <a:effectLst/>
                <a:latin typeface="+mj-lt"/>
                <a:ea typeface="Times New Roman" panose="02020603050405020304" pitchFamily="18" charset="0"/>
              </a:rPr>
              <a:t>Licensees must:</a:t>
            </a:r>
          </a:p>
          <a:p>
            <a:pPr marL="216000" marR="0" lvl="0" indent="-216000">
              <a:spcBef>
                <a:spcPts val="0"/>
              </a:spcBef>
              <a:spcAft>
                <a:spcPts val="600"/>
              </a:spcAft>
              <a:buSzPts val="1000"/>
              <a:buFont typeface="Symbol" panose="05050102010706020507" pitchFamily="18" charset="2"/>
              <a:buChar char=""/>
              <a:tabLst>
                <a:tab pos="182880" algn="l"/>
                <a:tab pos="365760" algn="l"/>
                <a:tab pos="548640" algn="l"/>
                <a:tab pos="850265" algn="l"/>
                <a:tab pos="1033145" algn="l"/>
                <a:tab pos="457200" algn="l"/>
              </a:tabLst>
            </a:pPr>
            <a:r>
              <a:rPr lang="en-GB" sz="1800">
                <a:solidFill>
                  <a:schemeClr val="tx1"/>
                </a:solidFill>
                <a:effectLst/>
                <a:latin typeface="+mj-lt"/>
                <a:ea typeface="Arial" panose="020B0604020202020204" pitchFamily="34" charset="0"/>
              </a:rPr>
              <a:t>document customer quotes and include details, where applicable, of </a:t>
            </a:r>
            <a:r>
              <a:rPr lang="en-GB" sz="1800">
                <a:solidFill>
                  <a:schemeClr val="tx1"/>
                </a:solidFill>
                <a:latin typeface="+mj-lt"/>
                <a:ea typeface="Arial" panose="020B0604020202020204" pitchFamily="34" charset="0"/>
              </a:rPr>
              <a:t>cases </a:t>
            </a:r>
            <a:r>
              <a:rPr lang="en-GB" sz="1800">
                <a:solidFill>
                  <a:schemeClr val="tx1"/>
                </a:solidFill>
                <a:effectLst/>
                <a:latin typeface="+mj-lt"/>
                <a:ea typeface="Arial" panose="020B0604020202020204" pitchFamily="34" charset="0"/>
              </a:rPr>
              <a:t>where the consumer did not select the lowest rate</a:t>
            </a:r>
            <a:endParaRPr lang="en-US" sz="1800">
              <a:solidFill>
                <a:schemeClr val="tx1"/>
              </a:solidFill>
              <a:effectLst/>
              <a:latin typeface="+mj-lt"/>
              <a:ea typeface="Arial" panose="020B0604020202020204" pitchFamily="34" charset="0"/>
            </a:endParaRPr>
          </a:p>
          <a:p>
            <a:pPr marL="216000" marR="0" lvl="0" indent="-216000">
              <a:spcBef>
                <a:spcPts val="0"/>
              </a:spcBef>
              <a:spcAft>
                <a:spcPts val="600"/>
              </a:spcAft>
              <a:buSzPts val="1000"/>
              <a:buFont typeface="Symbol" panose="05050102010706020507" pitchFamily="18" charset="2"/>
              <a:buChar char=""/>
              <a:tabLst>
                <a:tab pos="182880" algn="l"/>
                <a:tab pos="365760" algn="l"/>
                <a:tab pos="548640" algn="l"/>
                <a:tab pos="850265" algn="l"/>
                <a:tab pos="1033145" algn="l"/>
                <a:tab pos="457200" algn="l"/>
              </a:tabLst>
            </a:pPr>
            <a:r>
              <a:rPr lang="en-GB" sz="1800">
                <a:solidFill>
                  <a:schemeClr val="tx1"/>
                </a:solidFill>
                <a:effectLst/>
                <a:latin typeface="+mj-lt"/>
                <a:ea typeface="Arial" panose="020B0604020202020204" pitchFamily="34" charset="0"/>
              </a:rPr>
              <a:t>ensure notes include your rationale for recommending the quote that is not the lowest one available, and</a:t>
            </a:r>
            <a:endParaRPr lang="en-US" sz="1800">
              <a:solidFill>
                <a:schemeClr val="tx1"/>
              </a:solidFill>
              <a:latin typeface="+mj-lt"/>
              <a:ea typeface="Arial" panose="020B0604020202020204" pitchFamily="34" charset="0"/>
            </a:endParaRPr>
          </a:p>
          <a:p>
            <a:pPr marL="216000" marR="0" lvl="0" indent="-216000">
              <a:spcBef>
                <a:spcPts val="0"/>
              </a:spcBef>
              <a:spcAft>
                <a:spcPts val="600"/>
              </a:spcAft>
              <a:buSzPts val="1000"/>
              <a:buFont typeface="Symbol" panose="05050102010706020507" pitchFamily="18" charset="2"/>
              <a:buChar char=""/>
              <a:tabLst>
                <a:tab pos="182880" algn="l"/>
                <a:tab pos="365760" algn="l"/>
                <a:tab pos="548640" algn="l"/>
                <a:tab pos="850265" algn="l"/>
                <a:tab pos="1033145" algn="l"/>
                <a:tab pos="457200" algn="l"/>
              </a:tabLst>
            </a:pPr>
            <a:r>
              <a:rPr lang="en-GB" sz="1800">
                <a:solidFill>
                  <a:schemeClr val="tx1"/>
                </a:solidFill>
                <a:effectLst/>
                <a:latin typeface="+mj-lt"/>
                <a:ea typeface="Arial" panose="020B0604020202020204" pitchFamily="34" charset="0"/>
              </a:rPr>
              <a:t>ensure that within each client file, there is written confirmation in their Broker Management System (“BMS”) that a summary of quotations was generated, it included the lowest rate available, and the quotations were discussed and reviewed with the consumer.</a:t>
            </a:r>
          </a:p>
          <a:p>
            <a:pPr algn="r">
              <a:spcAft>
                <a:spcPts val="600"/>
              </a:spcAft>
              <a:buSzPts val="1000"/>
              <a:tabLst>
                <a:tab pos="182880" algn="l"/>
                <a:tab pos="365760" algn="l"/>
                <a:tab pos="548640" algn="l"/>
                <a:tab pos="850265" algn="l"/>
                <a:tab pos="1033145" algn="l"/>
                <a:tab pos="457200" algn="l"/>
              </a:tabLst>
            </a:pPr>
            <a:r>
              <a:rPr lang="en-GB" sz="1800" b="1">
                <a:solidFill>
                  <a:srgbClr val="00B050"/>
                </a:solidFill>
                <a:ea typeface="Arial" panose="020B0604020202020204" pitchFamily="34" charset="0"/>
              </a:rPr>
              <a:t>Answer: </a:t>
            </a:r>
            <a:r>
              <a:rPr lang="en-GB" sz="1800" b="1">
                <a:solidFill>
                  <a:schemeClr val="tx1"/>
                </a:solidFill>
                <a:ea typeface="Arial" panose="020B0604020202020204" pitchFamily="34" charset="0"/>
              </a:rPr>
              <a:t>YES! </a:t>
            </a:r>
            <a:endParaRPr lang="en-US" sz="1800">
              <a:solidFill>
                <a:schemeClr val="tx1"/>
              </a:solidFill>
              <a:latin typeface="+mj-lt"/>
              <a:ea typeface="Times New Roman" panose="02020603050405020304" pitchFamily="18" charset="0"/>
            </a:endParaRPr>
          </a:p>
          <a:p>
            <a:pPr marL="216000" marR="0" lvl="0" indent="-216000">
              <a:spcBef>
                <a:spcPts val="0"/>
              </a:spcBef>
              <a:spcAft>
                <a:spcPts val="600"/>
              </a:spcAft>
              <a:buSzPts val="1000"/>
              <a:buFont typeface="Symbol" panose="05050102010706020507" pitchFamily="18" charset="2"/>
              <a:buChar char=""/>
              <a:tabLst>
                <a:tab pos="182880" algn="l"/>
                <a:tab pos="365760" algn="l"/>
                <a:tab pos="548640" algn="l"/>
                <a:tab pos="850265" algn="l"/>
                <a:tab pos="1033145" algn="l"/>
                <a:tab pos="457200" algn="l"/>
              </a:tabLst>
            </a:pPr>
            <a:endParaRPr lang="en-GB" sz="1800">
              <a:solidFill>
                <a:schemeClr val="tx1"/>
              </a:solidFill>
              <a:latin typeface="+mj-lt"/>
            </a:endParaRPr>
          </a:p>
          <a:p>
            <a:pPr marR="0" lvl="0" algn="r">
              <a:spcBef>
                <a:spcPts val="0"/>
              </a:spcBef>
              <a:spcAft>
                <a:spcPts val="600"/>
              </a:spcAft>
              <a:buSzPts val="1000"/>
              <a:tabLst>
                <a:tab pos="182880" algn="l"/>
                <a:tab pos="365760" algn="l"/>
                <a:tab pos="548640" algn="l"/>
                <a:tab pos="850265" algn="l"/>
                <a:tab pos="1033145" algn="l"/>
                <a:tab pos="457200" algn="l"/>
              </a:tabLst>
            </a:pPr>
            <a:endParaRPr lang="en-US">
              <a:solidFill>
                <a:schemeClr val="tx1"/>
              </a:solidFill>
              <a:latin typeface="+mj-lt"/>
            </a:endParaRPr>
          </a:p>
        </p:txBody>
      </p:sp>
      <p:sp>
        <p:nvSpPr>
          <p:cNvPr id="5" name="Holder 4">
            <a:extLst>
              <a:ext uri="{FF2B5EF4-FFF2-40B4-BE49-F238E27FC236}">
                <a16:creationId xmlns:a16="http://schemas.microsoft.com/office/drawing/2014/main" id="{5FB1E7E9-391B-5DB2-F697-388B83BF30C8}"/>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161956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9F3B-8CC3-B85B-AC79-7B3609740C58}"/>
              </a:ext>
            </a:extLst>
          </p:cNvPr>
          <p:cNvSpPr>
            <a:spLocks noGrp="1"/>
          </p:cNvSpPr>
          <p:nvPr>
            <p:ph type="title"/>
          </p:nvPr>
        </p:nvSpPr>
        <p:spPr>
          <a:xfrm>
            <a:off x="2590800" y="268923"/>
            <a:ext cx="5896609" cy="739899"/>
          </a:xfrm>
        </p:spPr>
        <p:txBody>
          <a:bodyPr/>
          <a:lstStyle/>
          <a:p>
            <a:pPr algn="l"/>
            <a:r>
              <a:rPr lang="en-GB" sz="1800">
                <a:effectLst/>
                <a:latin typeface="Calibri" panose="020F0502020204030204" pitchFamily="34" charset="0"/>
                <a:ea typeface="Arial" panose="020B0604020202020204" pitchFamily="34" charset="0"/>
              </a:rPr>
              <a:t>Are Principal Brokers required to monitor staff compliance with the TAC Rule and </a:t>
            </a:r>
            <a:r>
              <a:rPr lang="en-GB" sz="1800">
                <a:latin typeface="Calibri" panose="020F0502020204030204" pitchFamily="34" charset="0"/>
                <a:ea typeface="Arial" panose="020B0604020202020204" pitchFamily="34" charset="0"/>
              </a:rPr>
              <a:t>related internal processes</a:t>
            </a:r>
            <a:r>
              <a:rPr lang="en-GB" sz="1800">
                <a:effectLst/>
                <a:latin typeface="Calibri" panose="020F0502020204030204" pitchFamily="34" charset="0"/>
                <a:ea typeface="Arial" panose="020B0604020202020204" pitchFamily="34" charset="0"/>
              </a:rPr>
              <a:t>?  </a:t>
            </a:r>
            <a:br>
              <a:rPr lang="en-GB" sz="1800" b="1">
                <a:effectLst/>
                <a:latin typeface="Calibri" panose="020F0502020204030204" pitchFamily="34" charset="0"/>
                <a:ea typeface="Arial" panose="020B0604020202020204" pitchFamily="34" charset="0"/>
              </a:rPr>
            </a:br>
            <a:br>
              <a:rPr lang="en-GB" sz="1800" b="1">
                <a:effectLst/>
                <a:latin typeface="Calibri" panose="020F0502020204030204" pitchFamily="34" charset="0"/>
                <a:ea typeface="Arial" panose="020B0604020202020204" pitchFamily="34" charset="0"/>
              </a:rPr>
            </a:br>
            <a:r>
              <a:rPr lang="en-GB" sz="1800" b="1">
                <a:effectLst/>
                <a:latin typeface="Calibri" panose="020F0502020204030204" pitchFamily="34" charset="0"/>
                <a:ea typeface="Arial" panose="020B0604020202020204" pitchFamily="34" charset="0"/>
              </a:rPr>
              <a:t>         </a:t>
            </a:r>
            <a:br>
              <a:rPr lang="en-US" sz="1800">
                <a:effectLst/>
                <a:latin typeface="Arial" panose="020B0604020202020204" pitchFamily="34" charset="0"/>
                <a:ea typeface="Arial" panose="020B0604020202020204" pitchFamily="34" charset="0"/>
              </a:rPr>
            </a:br>
            <a:endParaRPr lang="en-US"/>
          </a:p>
        </p:txBody>
      </p:sp>
      <p:sp>
        <p:nvSpPr>
          <p:cNvPr id="3" name="Text Placeholder 2">
            <a:extLst>
              <a:ext uri="{FF2B5EF4-FFF2-40B4-BE49-F238E27FC236}">
                <a16:creationId xmlns:a16="http://schemas.microsoft.com/office/drawing/2014/main" id="{5BEB7E0C-4E82-4E79-953A-F6A359DFEC08}"/>
              </a:ext>
            </a:extLst>
          </p:cNvPr>
          <p:cNvSpPr>
            <a:spLocks noGrp="1"/>
          </p:cNvSpPr>
          <p:nvPr>
            <p:ph type="body" idx="1"/>
          </p:nvPr>
        </p:nvSpPr>
        <p:spPr>
          <a:xfrm>
            <a:off x="2590800" y="1008822"/>
            <a:ext cx="5896609" cy="2923877"/>
          </a:xfrm>
        </p:spPr>
        <p:txBody>
          <a:bodyPr wrap="square" lIns="0" tIns="0" rIns="0" bIns="0" anchor="t">
            <a:spAutoFit/>
          </a:bodyPr>
          <a:lstStyle/>
          <a:p>
            <a:r>
              <a:rPr lang="en-US" sz="1800">
                <a:solidFill>
                  <a:schemeClr val="tx1"/>
                </a:solidFill>
                <a:latin typeface="+mj-lt"/>
                <a:ea typeface="Times New Roman" panose="02020603050405020304" pitchFamily="18" charset="0"/>
              </a:rPr>
              <a:t>It is </a:t>
            </a:r>
            <a:r>
              <a:rPr lang="en-US" sz="1800">
                <a:solidFill>
                  <a:schemeClr val="tx1"/>
                </a:solidFill>
                <a:effectLst/>
                <a:latin typeface="+mj-lt"/>
                <a:ea typeface="Times New Roman" panose="02020603050405020304" pitchFamily="18" charset="0"/>
              </a:rPr>
              <a:t>part of your supervisory obligation; Staff </a:t>
            </a:r>
            <a:r>
              <a:rPr lang="en-US" sz="1800" u="sng">
                <a:solidFill>
                  <a:schemeClr val="tx1"/>
                </a:solidFill>
                <a:effectLst/>
                <a:latin typeface="+mj-lt"/>
                <a:ea typeface="Times New Roman" panose="02020603050405020304" pitchFamily="18" charset="0"/>
              </a:rPr>
              <a:t>should</a:t>
            </a:r>
            <a:r>
              <a:rPr lang="en-US" sz="1800">
                <a:solidFill>
                  <a:schemeClr val="tx1"/>
                </a:solidFill>
                <a:effectLst/>
                <a:latin typeface="+mj-lt"/>
                <a:ea typeface="Times New Roman" panose="02020603050405020304" pitchFamily="18" charset="0"/>
              </a:rPr>
              <a:t> be provided with the necessary training to ensure that they understand the purpose of these processes and guidelines and the importance of complying with them.</a:t>
            </a:r>
            <a:r>
              <a:rPr lang="en-US" sz="1800">
                <a:solidFill>
                  <a:schemeClr val="tx1"/>
                </a:solidFill>
                <a:latin typeface="+mj-lt"/>
                <a:ea typeface="Times New Roman" panose="02020603050405020304" pitchFamily="18" charset="0"/>
              </a:rPr>
              <a:t> </a:t>
            </a:r>
            <a:endParaRPr lang="en-US" sz="1800">
              <a:solidFill>
                <a:schemeClr val="tx1"/>
              </a:solidFill>
              <a:effectLst/>
              <a:latin typeface="+mj-lt"/>
              <a:ea typeface="Times New Roman" panose="02020603050405020304" pitchFamily="18" charset="0"/>
            </a:endParaRPr>
          </a:p>
          <a:p>
            <a:endParaRPr lang="en-US" sz="1800">
              <a:solidFill>
                <a:schemeClr val="tx1"/>
              </a:solidFill>
              <a:effectLst/>
              <a:latin typeface="+mj-lt"/>
              <a:ea typeface="Times New Roman" panose="02020603050405020304" pitchFamily="18" charset="0"/>
            </a:endParaRPr>
          </a:p>
          <a:p>
            <a:r>
              <a:rPr lang="en-US" sz="1800">
                <a:solidFill>
                  <a:schemeClr val="tx1"/>
                </a:solidFill>
                <a:effectLst/>
                <a:latin typeface="+mj-lt"/>
                <a:ea typeface="Times New Roman" panose="02020603050405020304" pitchFamily="18" charset="0"/>
              </a:rPr>
              <a:t>Principal Brokers should implement measures to monitor the adherence to the TAC rule and internal processes and guidelines (i.e.: audits).</a:t>
            </a:r>
          </a:p>
          <a:p>
            <a:endParaRPr lang="en-GB" b="1">
              <a:solidFill>
                <a:srgbClr val="00B050"/>
              </a:solidFill>
              <a:latin typeface="Calibri" panose="020F0502020204030204" pitchFamily="34" charset="0"/>
              <a:ea typeface="Arial" panose="020B0604020202020204" pitchFamily="34" charset="0"/>
            </a:endParaRPr>
          </a:p>
          <a:p>
            <a:pPr algn="r"/>
            <a:r>
              <a:rPr lang="en-GB" sz="1800" b="1">
                <a:solidFill>
                  <a:srgbClr val="00B050"/>
                </a:solidFill>
                <a:ea typeface="Arial" panose="020B0604020202020204" pitchFamily="34" charset="0"/>
              </a:rPr>
              <a:t>Answer: </a:t>
            </a:r>
            <a:r>
              <a:rPr lang="en-GB" sz="1800" b="1">
                <a:solidFill>
                  <a:schemeClr val="tx1"/>
                </a:solidFill>
                <a:ea typeface="Arial" panose="020B0604020202020204" pitchFamily="34" charset="0"/>
              </a:rPr>
              <a:t>YES!</a:t>
            </a:r>
            <a:endParaRPr lang="en-US" sz="1800">
              <a:solidFill>
                <a:schemeClr val="tx1"/>
              </a:solidFill>
              <a:ea typeface="Times New Roman" panose="02020603050405020304" pitchFamily="18" charset="0"/>
            </a:endParaRPr>
          </a:p>
          <a:p>
            <a:endParaRPr lang="en-US"/>
          </a:p>
        </p:txBody>
      </p:sp>
      <p:sp>
        <p:nvSpPr>
          <p:cNvPr id="6" name="Holder 4">
            <a:extLst>
              <a:ext uri="{FF2B5EF4-FFF2-40B4-BE49-F238E27FC236}">
                <a16:creationId xmlns:a16="http://schemas.microsoft.com/office/drawing/2014/main" id="{F8B033EA-8021-C8F9-C467-2D9F610EF802}"/>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159865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EB7C-DB17-5E92-9B6C-D4646EE2FBEC}"/>
              </a:ext>
            </a:extLst>
          </p:cNvPr>
          <p:cNvSpPr>
            <a:spLocks noGrp="1"/>
          </p:cNvSpPr>
          <p:nvPr>
            <p:ph type="title"/>
          </p:nvPr>
        </p:nvSpPr>
        <p:spPr>
          <a:xfrm>
            <a:off x="2543810" y="268921"/>
            <a:ext cx="6174740" cy="841421"/>
          </a:xfrm>
        </p:spPr>
        <p:txBody>
          <a:bodyPr/>
          <a:lstStyle/>
          <a:p>
            <a:pPr algn="l"/>
            <a:r>
              <a:rPr lang="en-US" sz="1800"/>
              <a:t>Are licensees expected to communicate with customers during the renewal process to confirm that the coverage is adequate and suitable?  </a:t>
            </a:r>
            <a:br>
              <a:rPr lang="en-US" sz="1800"/>
            </a:br>
            <a:endParaRPr lang="en-US" sz="1800">
              <a:solidFill>
                <a:schemeClr val="tx1"/>
              </a:solidFill>
            </a:endParaRPr>
          </a:p>
        </p:txBody>
      </p:sp>
      <p:sp>
        <p:nvSpPr>
          <p:cNvPr id="3" name="Text Placeholder 2">
            <a:extLst>
              <a:ext uri="{FF2B5EF4-FFF2-40B4-BE49-F238E27FC236}">
                <a16:creationId xmlns:a16="http://schemas.microsoft.com/office/drawing/2014/main" id="{153022DB-A875-F3DF-15F0-121C19DF93F3}"/>
              </a:ext>
            </a:extLst>
          </p:cNvPr>
          <p:cNvSpPr>
            <a:spLocks noGrp="1"/>
          </p:cNvSpPr>
          <p:nvPr>
            <p:ph type="body" idx="1"/>
          </p:nvPr>
        </p:nvSpPr>
        <p:spPr>
          <a:xfrm>
            <a:off x="2543810" y="1194038"/>
            <a:ext cx="5972809" cy="3600986"/>
          </a:xfrm>
        </p:spPr>
        <p:txBody>
          <a:bodyPr wrap="square" lIns="0" tIns="0" rIns="0" bIns="0" anchor="t">
            <a:spAutoFit/>
          </a:bodyPr>
          <a:lstStyle/>
          <a:p>
            <a:r>
              <a:rPr lang="en-US" sz="1800">
                <a:solidFill>
                  <a:schemeClr val="tx1"/>
                </a:solidFill>
              </a:rPr>
              <a:t>During the TAC Spot Checks, RIBO observed a best practice amongst the licensees of contacting all their renewal clients with at least a general letter to ensure contact is made with their clients. Some licensees/brokers created a customized letter based on the client's needs. </a:t>
            </a:r>
          </a:p>
          <a:p>
            <a:endParaRPr lang="en-US" sz="1800">
              <a:solidFill>
                <a:schemeClr val="tx1"/>
              </a:solidFill>
            </a:endParaRPr>
          </a:p>
          <a:p>
            <a:r>
              <a:rPr lang="en-US" sz="1800">
                <a:solidFill>
                  <a:schemeClr val="tx1"/>
                </a:solidFill>
              </a:rPr>
              <a:t>RIBO recommends licensees communicate further with their clients and expects them to complete a thorough needs analysis to determine product suitability when placing coverage for their clients at renewal. </a:t>
            </a:r>
          </a:p>
          <a:p>
            <a:endParaRPr lang="en-US" sz="1800">
              <a:solidFill>
                <a:schemeClr val="tx1"/>
              </a:solidFill>
            </a:endParaRPr>
          </a:p>
          <a:p>
            <a:pPr algn="r"/>
            <a:r>
              <a:rPr lang="en-US" sz="1800" b="1">
                <a:solidFill>
                  <a:srgbClr val="00B050"/>
                </a:solidFill>
              </a:rPr>
              <a:t>Answer: </a:t>
            </a:r>
            <a:r>
              <a:rPr lang="en-US" sz="1800" b="1">
                <a:solidFill>
                  <a:schemeClr val="tx1"/>
                </a:solidFill>
              </a:rPr>
              <a:t>YES!</a:t>
            </a:r>
          </a:p>
          <a:p>
            <a:endParaRPr lang="en-US" sz="1800">
              <a:solidFill>
                <a:schemeClr val="tx1"/>
              </a:solidFill>
            </a:endParaRPr>
          </a:p>
        </p:txBody>
      </p:sp>
      <p:sp>
        <p:nvSpPr>
          <p:cNvPr id="6" name="Holder 4">
            <a:extLst>
              <a:ext uri="{FF2B5EF4-FFF2-40B4-BE49-F238E27FC236}">
                <a16:creationId xmlns:a16="http://schemas.microsoft.com/office/drawing/2014/main" id="{466333CD-522E-81BE-CF84-A53689E1EC8A}"/>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8562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avel and a paper with a paperclip&#10;&#10;Description automatically generated">
            <a:extLst>
              <a:ext uri="{FF2B5EF4-FFF2-40B4-BE49-F238E27FC236}">
                <a16:creationId xmlns:a16="http://schemas.microsoft.com/office/drawing/2014/main" id="{629E8059-B8DF-8BBE-F533-E653D516F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136" y="285750"/>
            <a:ext cx="6608064" cy="4648200"/>
          </a:xfrm>
          <a:prstGeom prst="rect">
            <a:avLst/>
          </a:prstGeom>
        </p:spPr>
      </p:pic>
      <p:sp>
        <p:nvSpPr>
          <p:cNvPr id="2" name="Holder 4">
            <a:extLst>
              <a:ext uri="{FF2B5EF4-FFF2-40B4-BE49-F238E27FC236}">
                <a16:creationId xmlns:a16="http://schemas.microsoft.com/office/drawing/2014/main" id="{228F7C68-FCE4-8306-2D70-BEF3F7067AF3}"/>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1970238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2F29-40B5-45E5-7581-BB8E89D09B7D}"/>
              </a:ext>
            </a:extLst>
          </p:cNvPr>
          <p:cNvSpPr>
            <a:spLocks noGrp="1"/>
          </p:cNvSpPr>
          <p:nvPr>
            <p:ph type="title"/>
          </p:nvPr>
        </p:nvSpPr>
        <p:spPr>
          <a:xfrm>
            <a:off x="2543810" y="268922"/>
            <a:ext cx="6429505" cy="1523494"/>
          </a:xfrm>
        </p:spPr>
        <p:txBody>
          <a:bodyPr wrap="square" lIns="0" tIns="0" rIns="0" bIns="0" anchor="t">
            <a:spAutoFit/>
          </a:bodyPr>
          <a:lstStyle/>
          <a:p>
            <a:pPr algn="l"/>
            <a:r>
              <a:rPr lang="en-GB" sz="1800">
                <a:ea typeface="Arial" panose="020B0604020202020204" pitchFamily="34" charset="0"/>
              </a:rPr>
              <a:t>W</a:t>
            </a:r>
            <a:r>
              <a:rPr lang="en-GB" sz="1800">
                <a:effectLst/>
                <a:ea typeface="Arial" panose="020B0604020202020204" pitchFamily="34" charset="0"/>
              </a:rPr>
              <a:t>hen </a:t>
            </a:r>
            <a:r>
              <a:rPr lang="en-GB" sz="1800">
                <a:ea typeface="Arial" panose="020B0604020202020204" pitchFamily="34" charset="0"/>
              </a:rPr>
              <a:t>are licensees</a:t>
            </a:r>
            <a:r>
              <a:rPr lang="en-GB" sz="1800">
                <a:effectLst/>
                <a:ea typeface="Arial" panose="020B0604020202020204" pitchFamily="34" charset="0"/>
              </a:rPr>
              <a:t> required to </a:t>
            </a:r>
            <a:r>
              <a:rPr lang="en-GB" sz="1800">
                <a:ea typeface="Arial" panose="020B0604020202020204" pitchFamily="34" charset="0"/>
              </a:rPr>
              <a:t>provide written disclosure</a:t>
            </a:r>
            <a:r>
              <a:rPr lang="en-GB" sz="1800">
                <a:effectLst/>
                <a:ea typeface="Arial" panose="020B0604020202020204" pitchFamily="34" charset="0"/>
              </a:rPr>
              <a:t>? </a:t>
            </a:r>
            <a:br>
              <a:rPr lang="en-GB" sz="1800">
                <a:effectLst/>
                <a:latin typeface="Calibri" panose="020F0502020204030204" pitchFamily="34" charset="0"/>
                <a:ea typeface="Arial" panose="020B0604020202020204" pitchFamily="34" charset="0"/>
              </a:rPr>
            </a:br>
            <a:br>
              <a:rPr lang="en-GB" sz="1800">
                <a:latin typeface="Calibri" panose="020F0502020204030204" pitchFamily="34" charset="0"/>
                <a:ea typeface="Arial" panose="020B0604020202020204" pitchFamily="34" charset="0"/>
              </a:rPr>
            </a:br>
            <a:br>
              <a:rPr lang="en-GB" sz="1800">
                <a:latin typeface="Calibri" panose="020F0502020204030204" pitchFamily="34" charset="0"/>
                <a:ea typeface="Arial" panose="020B0604020202020204" pitchFamily="34" charset="0"/>
              </a:rPr>
            </a:br>
            <a:br>
              <a:rPr lang="en-US" sz="1800">
                <a:solidFill>
                  <a:schemeClr val="tx1"/>
                </a:solidFill>
              </a:rPr>
            </a:br>
            <a:endParaRPr lang="en-US"/>
          </a:p>
        </p:txBody>
      </p:sp>
      <p:sp>
        <p:nvSpPr>
          <p:cNvPr id="3" name="Text Placeholder 2">
            <a:extLst>
              <a:ext uri="{FF2B5EF4-FFF2-40B4-BE49-F238E27FC236}">
                <a16:creationId xmlns:a16="http://schemas.microsoft.com/office/drawing/2014/main" id="{EDA01E1F-22E7-D927-7A2F-325711953DC3}"/>
              </a:ext>
            </a:extLst>
          </p:cNvPr>
          <p:cNvSpPr>
            <a:spLocks noGrp="1"/>
          </p:cNvSpPr>
          <p:nvPr>
            <p:ph type="body" idx="1"/>
          </p:nvPr>
        </p:nvSpPr>
        <p:spPr>
          <a:xfrm>
            <a:off x="2543810" y="938786"/>
            <a:ext cx="5896609" cy="2769989"/>
          </a:xfrm>
        </p:spPr>
        <p:txBody>
          <a:bodyPr wrap="square" lIns="0" tIns="0" rIns="0" bIns="0" anchor="t">
            <a:spAutoFit/>
          </a:bodyPr>
          <a:lstStyle/>
          <a:p>
            <a:r>
              <a:rPr lang="en-GB" sz="1800">
                <a:solidFill>
                  <a:schemeClr val="tx1"/>
                </a:solidFill>
                <a:ea typeface="Arial" panose="020B0604020202020204" pitchFamily="34" charset="0"/>
              </a:rPr>
              <a:t>A. </a:t>
            </a:r>
            <a:r>
              <a:rPr lang="en-GB" sz="1800">
                <a:solidFill>
                  <a:schemeClr val="tx1"/>
                </a:solidFill>
                <a:effectLst/>
                <a:ea typeface="Arial" panose="020B0604020202020204" pitchFamily="34" charset="0"/>
              </a:rPr>
              <a:t>New Business</a:t>
            </a:r>
            <a:br>
              <a:rPr lang="en-GB" sz="1800">
                <a:effectLst/>
                <a:latin typeface="Calibri" panose="020F0502020204030204" pitchFamily="34" charset="0"/>
                <a:ea typeface="Arial" panose="020B0604020202020204" pitchFamily="34" charset="0"/>
              </a:rPr>
            </a:br>
            <a:r>
              <a:rPr lang="en-GB" sz="1800">
                <a:solidFill>
                  <a:schemeClr val="tx1"/>
                </a:solidFill>
                <a:effectLst/>
                <a:ea typeface="Arial" panose="020B0604020202020204" pitchFamily="34" charset="0"/>
              </a:rPr>
              <a:t>B. Renewals</a:t>
            </a:r>
            <a:br>
              <a:rPr lang="en-GB" sz="1800">
                <a:effectLst/>
                <a:latin typeface="Calibri" panose="020F0502020204030204" pitchFamily="34" charset="0"/>
                <a:ea typeface="Arial" panose="020B0604020202020204" pitchFamily="34" charset="0"/>
              </a:rPr>
            </a:br>
            <a:r>
              <a:rPr lang="en-GB" sz="1800">
                <a:solidFill>
                  <a:schemeClr val="tx1"/>
                </a:solidFill>
                <a:effectLst/>
                <a:ea typeface="Arial" panose="020B0604020202020204" pitchFamily="34" charset="0"/>
              </a:rPr>
              <a:t>C. Endorsements</a:t>
            </a:r>
            <a:br>
              <a:rPr lang="en-GB" sz="1800">
                <a:effectLst/>
                <a:latin typeface="Calibri" panose="020F0502020204030204" pitchFamily="34" charset="0"/>
                <a:ea typeface="Arial" panose="020B0604020202020204" pitchFamily="34" charset="0"/>
              </a:rPr>
            </a:br>
            <a:r>
              <a:rPr lang="en-GB" sz="1800">
                <a:solidFill>
                  <a:schemeClr val="tx1"/>
                </a:solidFill>
                <a:effectLst/>
                <a:ea typeface="Arial" panose="020B0604020202020204" pitchFamily="34" charset="0"/>
              </a:rPr>
              <a:t>D. Rewrites</a:t>
            </a:r>
            <a:br>
              <a:rPr lang="en-GB" sz="1800">
                <a:effectLst/>
                <a:latin typeface="Calibri" panose="020F0502020204030204" pitchFamily="34" charset="0"/>
                <a:ea typeface="Arial" panose="020B0604020202020204" pitchFamily="34" charset="0"/>
              </a:rPr>
            </a:br>
            <a:r>
              <a:rPr lang="en-GB" sz="1800">
                <a:solidFill>
                  <a:schemeClr val="tx1"/>
                </a:solidFill>
                <a:effectLst/>
                <a:ea typeface="Arial" panose="020B0604020202020204" pitchFamily="34" charset="0"/>
              </a:rPr>
              <a:t>E. Cancellations</a:t>
            </a:r>
            <a:br>
              <a:rPr lang="en-GB" sz="1800">
                <a:effectLst/>
                <a:latin typeface="Calibri" panose="020F0502020204030204" pitchFamily="34" charset="0"/>
                <a:ea typeface="Arial" panose="020B0604020202020204" pitchFamily="34" charset="0"/>
              </a:rPr>
            </a:br>
            <a:r>
              <a:rPr lang="en-GB" sz="1800">
                <a:solidFill>
                  <a:schemeClr val="tx1"/>
                </a:solidFill>
                <a:effectLst/>
                <a:ea typeface="Arial" panose="020B0604020202020204" pitchFamily="34" charset="0"/>
              </a:rPr>
              <a:t>F. Recommendations</a:t>
            </a:r>
            <a:br>
              <a:rPr lang="en-GB" sz="1800">
                <a:effectLst/>
                <a:latin typeface="Calibri" panose="020F0502020204030204" pitchFamily="34" charset="0"/>
                <a:ea typeface="Arial" panose="020B0604020202020204" pitchFamily="34" charset="0"/>
              </a:rPr>
            </a:br>
            <a:r>
              <a:rPr lang="en-GB" sz="1800">
                <a:solidFill>
                  <a:schemeClr val="tx1"/>
                </a:solidFill>
                <a:ea typeface="Arial" panose="020B0604020202020204" pitchFamily="34" charset="0"/>
              </a:rPr>
              <a:t>G</a:t>
            </a:r>
            <a:r>
              <a:rPr lang="en-GB" sz="1800">
                <a:solidFill>
                  <a:schemeClr val="tx1"/>
                </a:solidFill>
                <a:effectLst/>
                <a:ea typeface="Arial" panose="020B0604020202020204" pitchFamily="34" charset="0"/>
              </a:rPr>
              <a:t>. All the above</a:t>
            </a:r>
          </a:p>
          <a:p>
            <a:endParaRPr lang="en-GB" sz="1800">
              <a:solidFill>
                <a:schemeClr val="tx1"/>
              </a:solidFill>
              <a:effectLst/>
              <a:latin typeface="Calibri" panose="020F0502020204030204" pitchFamily="34" charset="0"/>
              <a:ea typeface="Arial" panose="020B0604020202020204" pitchFamily="34" charset="0"/>
            </a:endParaRPr>
          </a:p>
          <a:p>
            <a:pPr algn="r"/>
            <a:r>
              <a:rPr lang="en-GB" sz="1800">
                <a:solidFill>
                  <a:srgbClr val="00B050"/>
                </a:solidFill>
                <a:ea typeface="Arial" panose="020B0604020202020204" pitchFamily="34" charset="0"/>
              </a:rPr>
              <a:t>Answer: </a:t>
            </a:r>
            <a:r>
              <a:rPr lang="en-GB" sz="1800">
                <a:solidFill>
                  <a:schemeClr val="tx1"/>
                </a:solidFill>
                <a:ea typeface="Arial" panose="020B0604020202020204" pitchFamily="34" charset="0"/>
              </a:rPr>
              <a:t>G. All the above</a:t>
            </a:r>
          </a:p>
          <a:p>
            <a:endParaRPr lang="en-US" sz="1800">
              <a:solidFill>
                <a:schemeClr val="tx1"/>
              </a:solidFill>
            </a:endParaRPr>
          </a:p>
        </p:txBody>
      </p:sp>
      <p:sp>
        <p:nvSpPr>
          <p:cNvPr id="4" name="Holder 4">
            <a:extLst>
              <a:ext uri="{FF2B5EF4-FFF2-40B4-BE49-F238E27FC236}">
                <a16:creationId xmlns:a16="http://schemas.microsoft.com/office/drawing/2014/main" id="{B9C1BC8B-8817-ED9A-4140-1409BE6385B8}"/>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304396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5BDE5F-CC88-A571-9A3A-1F724A8511F8}"/>
              </a:ext>
            </a:extLst>
          </p:cNvPr>
          <p:cNvSpPr>
            <a:spLocks noGrp="1"/>
          </p:cNvSpPr>
          <p:nvPr>
            <p:ph type="sldNum" sz="quarter" idx="12"/>
          </p:nvPr>
        </p:nvSpPr>
        <p:spPr/>
        <p:txBody>
          <a:bodyPr/>
          <a:lstStyle/>
          <a:p>
            <a:fld id="{0B07E68F-F95F-4766-AD73-8BA768EC99B8}" type="slidenum">
              <a:rPr lang="en-CA" smtClean="0"/>
              <a:t>5</a:t>
            </a:fld>
            <a:endParaRPr lang="en-CA"/>
          </a:p>
        </p:txBody>
      </p:sp>
      <p:sp>
        <p:nvSpPr>
          <p:cNvPr id="3" name="Content Placeholder 2">
            <a:extLst>
              <a:ext uri="{FF2B5EF4-FFF2-40B4-BE49-F238E27FC236}">
                <a16:creationId xmlns:a16="http://schemas.microsoft.com/office/drawing/2014/main" id="{23FF8328-57E1-BEE7-4FD3-791F3698B009}"/>
              </a:ext>
            </a:extLst>
          </p:cNvPr>
          <p:cNvSpPr>
            <a:spLocks noGrp="1"/>
          </p:cNvSpPr>
          <p:nvPr>
            <p:ph sz="half" idx="1"/>
          </p:nvPr>
        </p:nvSpPr>
        <p:spPr>
          <a:xfrm>
            <a:off x="2480720" y="1281793"/>
            <a:ext cx="6215947" cy="3429213"/>
          </a:xfrm>
        </p:spPr>
        <p:txBody>
          <a:bodyPr/>
          <a:lstStyle/>
          <a:p>
            <a:pPr marL="0" indent="0">
              <a:lnSpc>
                <a:spcPct val="100000"/>
              </a:lnSpc>
              <a:spcBef>
                <a:spcPts val="0"/>
              </a:spcBef>
              <a:spcAft>
                <a:spcPts val="0"/>
              </a:spcAft>
              <a:buNone/>
            </a:pPr>
            <a:r>
              <a:rPr lang="en-US" sz="1800"/>
              <a:t>237(1): </a:t>
            </a:r>
            <a:r>
              <a:rPr lang="en-US" sz="1800" b="1" i="0">
                <a:solidFill>
                  <a:srgbClr val="222222"/>
                </a:solidFill>
                <a:effectLst/>
              </a:rPr>
              <a:t>Limitation on termination</a:t>
            </a:r>
          </a:p>
          <a:p>
            <a:pPr marL="0" indent="0" algn="l">
              <a:lnSpc>
                <a:spcPct val="100000"/>
              </a:lnSpc>
              <a:spcBef>
                <a:spcPts val="0"/>
              </a:spcBef>
              <a:spcAft>
                <a:spcPts val="0"/>
              </a:spcAft>
              <a:buNone/>
            </a:pPr>
            <a:endParaRPr lang="en-US" sz="1600" b="1" i="0">
              <a:solidFill>
                <a:srgbClr val="505050"/>
              </a:solidFill>
              <a:effectLst/>
            </a:endParaRPr>
          </a:p>
          <a:p>
            <a:pPr marL="0" indent="0">
              <a:lnSpc>
                <a:spcPct val="100000"/>
              </a:lnSpc>
              <a:spcBef>
                <a:spcPts val="0"/>
              </a:spcBef>
              <a:spcAft>
                <a:spcPts val="0"/>
              </a:spcAft>
              <a:buNone/>
            </a:pPr>
            <a:r>
              <a:rPr lang="en-US" sz="1600" b="1">
                <a:solidFill>
                  <a:schemeClr val="tx1"/>
                </a:solidFill>
              </a:rPr>
              <a:t>	</a:t>
            </a:r>
            <a:r>
              <a:rPr lang="en-US" sz="1600" b="0" i="0">
                <a:solidFill>
                  <a:schemeClr val="tx1"/>
                </a:solidFill>
                <a:effectLst/>
              </a:rPr>
              <a:t>If so required by the regulations and unless the insurer has 	complied therewith, an insurer shall not decline to issue or 	terminate or refuse to renew a contract in respect of such 	coverages and endorsements as may be set out in the 	regulations or decline to issue, terminate or refuse to renew any 	contract or refuse to provide or continue any coverage or 	endorsement on any ground set out in the regulations.  R.S.O. 	1990, c. I.8, s. 237 (1).</a:t>
            </a:r>
          </a:p>
          <a:p>
            <a:endParaRPr lang="en-US"/>
          </a:p>
        </p:txBody>
      </p:sp>
      <p:sp>
        <p:nvSpPr>
          <p:cNvPr id="9" name="Title 8">
            <a:extLst>
              <a:ext uri="{FF2B5EF4-FFF2-40B4-BE49-F238E27FC236}">
                <a16:creationId xmlns:a16="http://schemas.microsoft.com/office/drawing/2014/main" id="{3D739E97-5AAC-0C59-5AAD-B7CEC273283C}"/>
              </a:ext>
            </a:extLst>
          </p:cNvPr>
          <p:cNvSpPr>
            <a:spLocks noGrp="1"/>
          </p:cNvSpPr>
          <p:nvPr>
            <p:ph type="title"/>
          </p:nvPr>
        </p:nvSpPr>
        <p:spPr>
          <a:xfrm>
            <a:off x="2480720" y="625924"/>
            <a:ext cx="6215947" cy="522035"/>
          </a:xfrm>
        </p:spPr>
        <p:txBody>
          <a:bodyPr/>
          <a:lstStyle/>
          <a:p>
            <a:r>
              <a:rPr lang="en-US" sz="3600" b="1" spc="-50">
                <a:latin typeface="+mn-lt"/>
                <a:ea typeface="+mj-ea"/>
                <a:cs typeface="+mj-cs"/>
              </a:rPr>
              <a:t>TAC Rule: Relevant Statutes </a:t>
            </a:r>
            <a:endParaRPr lang="en-US"/>
          </a:p>
        </p:txBody>
      </p:sp>
    </p:spTree>
    <p:extLst>
      <p:ext uri="{BB962C8B-B14F-4D97-AF65-F5344CB8AC3E}">
        <p14:creationId xmlns:p14="http://schemas.microsoft.com/office/powerpoint/2010/main" val="2858810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62790-C52F-894F-37D5-9DE28E6E3ED8}"/>
              </a:ext>
            </a:extLst>
          </p:cNvPr>
          <p:cNvSpPr>
            <a:spLocks noGrp="1"/>
          </p:cNvSpPr>
          <p:nvPr>
            <p:ph type="title"/>
          </p:nvPr>
        </p:nvSpPr>
        <p:spPr>
          <a:xfrm>
            <a:off x="2543810" y="268922"/>
            <a:ext cx="6174740" cy="553998"/>
          </a:xfrm>
        </p:spPr>
        <p:txBody>
          <a:bodyPr wrap="square" lIns="0" tIns="0" rIns="0" bIns="0" anchor="t">
            <a:spAutoFit/>
          </a:bodyPr>
          <a:lstStyle/>
          <a:p>
            <a:pPr algn="l"/>
            <a:r>
              <a:rPr lang="en-GB" sz="1800">
                <a:ea typeface="Times New Roman" panose="02020603050405020304" pitchFamily="18" charset="0"/>
              </a:rPr>
              <a:t>Some additional types of disclosures</a:t>
            </a:r>
            <a:r>
              <a:rPr lang="en-GB" sz="1800" b="1">
                <a:effectLst/>
                <a:ea typeface="Times New Roman" panose="02020603050405020304" pitchFamily="18" charset="0"/>
              </a:rPr>
              <a:t> - English Versions Below. </a:t>
            </a:r>
            <a:br>
              <a:rPr lang="en-GB" sz="1800" b="1">
                <a:effectLst/>
                <a:latin typeface="Calibri" panose="020F0502020204030204" pitchFamily="34" charset="0"/>
                <a:ea typeface="Times New Roman" panose="02020603050405020304" pitchFamily="18" charset="0"/>
              </a:rPr>
            </a:br>
            <a:r>
              <a:rPr lang="en-GB" sz="1800" b="1">
                <a:effectLst/>
                <a:ea typeface="Times New Roman" panose="02020603050405020304" pitchFamily="18" charset="0"/>
              </a:rPr>
              <a:t>(French Versions Found </a:t>
            </a:r>
            <a:r>
              <a:rPr lang="en-GB" sz="1800" b="1">
                <a:effectLst/>
                <a:ea typeface="Times New Roman" panose="02020603050405020304" pitchFamily="18" charset="0"/>
                <a:hlinkClick r:id="rId3" tooltip="https://www.ribo.com/cisro-conduct-guidance/"/>
              </a:rPr>
              <a:t>here</a:t>
            </a:r>
            <a:r>
              <a:rPr lang="en-GB" sz="1800" b="1">
                <a:effectLst/>
                <a:ea typeface="Times New Roman" panose="02020603050405020304" pitchFamily="18" charset="0"/>
              </a:rPr>
              <a:t>.)</a:t>
            </a:r>
            <a:r>
              <a:rPr lang="en-GB" sz="1800">
                <a:ea typeface="Times New Roman" panose="02020603050405020304" pitchFamily="18" charset="0"/>
              </a:rPr>
              <a:t> </a:t>
            </a:r>
            <a:endParaRPr lang="en-US"/>
          </a:p>
        </p:txBody>
      </p:sp>
      <p:sp>
        <p:nvSpPr>
          <p:cNvPr id="3" name="Text Placeholder 2">
            <a:extLst>
              <a:ext uri="{FF2B5EF4-FFF2-40B4-BE49-F238E27FC236}">
                <a16:creationId xmlns:a16="http://schemas.microsoft.com/office/drawing/2014/main" id="{AE8D021F-AAC0-80B4-FBD5-9E608FE8E6D8}"/>
              </a:ext>
            </a:extLst>
          </p:cNvPr>
          <p:cNvSpPr>
            <a:spLocks noGrp="1"/>
          </p:cNvSpPr>
          <p:nvPr>
            <p:ph type="body" idx="1"/>
          </p:nvPr>
        </p:nvSpPr>
        <p:spPr>
          <a:xfrm>
            <a:off x="2543810" y="1142365"/>
            <a:ext cx="5896609" cy="2108269"/>
          </a:xfrm>
        </p:spPr>
        <p:txBody>
          <a:bodyPr wrap="square" lIns="0" tIns="0" rIns="0" bIns="0" anchor="t">
            <a:spAutoFit/>
          </a:bodyPr>
          <a:lstStyle/>
          <a:p>
            <a:pPr marL="215900" marR="0" lvl="0" indent="-215900">
              <a:spcBef>
                <a:spcPts val="0"/>
              </a:spcBef>
              <a:spcAft>
                <a:spcPts val="600"/>
              </a:spcAft>
              <a:buFont typeface="Arial" panose="020B0604020202020204" pitchFamily="34" charset="0"/>
              <a:buChar char="•"/>
              <a:tabLst>
                <a:tab pos="182880" algn="l"/>
                <a:tab pos="365760" algn="l"/>
                <a:tab pos="548640" algn="l"/>
                <a:tab pos="850265" algn="l"/>
                <a:tab pos="1033145" algn="l"/>
                <a:tab pos="457200" algn="l"/>
              </a:tabLst>
            </a:pPr>
            <a:r>
              <a:rPr lang="en-GB" sz="1800">
                <a:solidFill>
                  <a:srgbClr val="0563C1"/>
                </a:solidFill>
                <a:effectLst/>
                <a:latin typeface="+mj-lt"/>
                <a:ea typeface="Times New Roman" panose="02020603050405020304" pitchFamily="18" charset="0"/>
                <a:hlinkClick r:id="rId4" tooltip="https://www.ribo.com/wp-content/uploads/2023/07/RIBO_Unlicenced_Insurance_0414_2023_FNL.pdf"/>
              </a:rPr>
              <a:t>Unlicensed insurers</a:t>
            </a:r>
            <a:endParaRPr lang="en-US" sz="1800">
              <a:effectLst/>
              <a:latin typeface="+mj-lt"/>
              <a:ea typeface="Arial" panose="020B0604020202020204" pitchFamily="34" charset="0"/>
            </a:endParaRPr>
          </a:p>
          <a:p>
            <a:pPr marL="215900" indent="-215900">
              <a:spcAft>
                <a:spcPts val="600"/>
              </a:spcAft>
              <a:buFont typeface="Arial" panose="020B0604020202020204" pitchFamily="34" charset="0"/>
              <a:buChar char="•"/>
              <a:tabLst>
                <a:tab pos="182880" algn="l"/>
                <a:tab pos="365760" algn="l"/>
                <a:tab pos="548640" algn="l"/>
                <a:tab pos="850265" algn="l"/>
                <a:tab pos="1033145" algn="l"/>
                <a:tab pos="457200" algn="l"/>
              </a:tabLst>
            </a:pPr>
            <a:r>
              <a:rPr lang="en-GB" sz="1800">
                <a:solidFill>
                  <a:srgbClr val="0563C1"/>
                </a:solidFill>
                <a:effectLst/>
                <a:latin typeface="+mj-lt"/>
                <a:ea typeface="Times New Roman" panose="02020603050405020304" pitchFamily="18" charset="0"/>
                <a:hlinkClick r:id="rId5" tooltip="https://www.ribo.com/wp-content/uploads/2022/01/Code-of-Conduct_February2019.pdf"/>
              </a:rPr>
              <a:t>Fee for service in addition to commission</a:t>
            </a:r>
            <a:r>
              <a:rPr lang="en-GB" sz="1800">
                <a:solidFill>
                  <a:srgbClr val="0563C1"/>
                </a:solidFill>
                <a:effectLst/>
                <a:latin typeface="+mj-lt"/>
                <a:ea typeface="Times New Roman" panose="02020603050405020304" pitchFamily="18" charset="0"/>
              </a:rPr>
              <a:t>: Please see Code of Conduct Handbook</a:t>
            </a:r>
            <a:r>
              <a:rPr lang="en-GB" sz="1800">
                <a:solidFill>
                  <a:srgbClr val="0563C1"/>
                </a:solidFill>
                <a:latin typeface="+mj-lt"/>
                <a:ea typeface="Times New Roman" panose="02020603050405020304" pitchFamily="18" charset="0"/>
              </a:rPr>
              <a:t>. </a:t>
            </a:r>
            <a:r>
              <a:rPr lang="en-GB" sz="1800">
                <a:latin typeface="+mj-lt"/>
                <a:ea typeface="Times New Roman" panose="02020603050405020304" pitchFamily="18" charset="0"/>
              </a:rPr>
              <a:t> </a:t>
            </a:r>
            <a:endParaRPr lang="en-US" sz="1800">
              <a:effectLst/>
              <a:latin typeface="+mj-lt"/>
              <a:ea typeface="Arial" panose="020B0604020202020204" pitchFamily="34" charset="0"/>
            </a:endParaRPr>
          </a:p>
          <a:p>
            <a:pPr marL="215900" marR="0" lvl="0" indent="-215900">
              <a:spcBef>
                <a:spcPts val="0"/>
              </a:spcBef>
              <a:spcAft>
                <a:spcPts val="600"/>
              </a:spcAft>
              <a:buFont typeface="Arial" panose="020B0604020202020204" pitchFamily="34" charset="0"/>
              <a:buChar char="•"/>
              <a:tabLst>
                <a:tab pos="182880" algn="l"/>
                <a:tab pos="365760" algn="l"/>
                <a:tab pos="548640" algn="l"/>
                <a:tab pos="850265" algn="l"/>
                <a:tab pos="1033145" algn="l"/>
                <a:tab pos="457200" algn="l"/>
              </a:tabLst>
            </a:pPr>
            <a:r>
              <a:rPr lang="en-GB" sz="1800">
                <a:solidFill>
                  <a:srgbClr val="0000FF"/>
                </a:solidFill>
                <a:effectLst/>
                <a:latin typeface="+mj-lt"/>
                <a:ea typeface="Times New Roman" panose="02020603050405020304" pitchFamily="18" charset="0"/>
                <a:hlinkClick r:id="rId6">
                  <a:extLst>
                    <a:ext uri="{A12FA001-AC4F-418D-AE19-62706E023703}">
                      <ahyp:hlinkClr xmlns:ahyp="http://schemas.microsoft.com/office/drawing/2018/hyperlinkcolor" val="tx"/>
                    </a:ext>
                  </a:extLst>
                </a:hlinkClick>
              </a:rPr>
              <a:t>RIBO Fact Sheet</a:t>
            </a:r>
            <a:r>
              <a:rPr lang="en-GB" sz="1800">
                <a:solidFill>
                  <a:schemeClr val="tx1"/>
                </a:solidFill>
                <a:effectLst/>
                <a:latin typeface="+mj-lt"/>
                <a:ea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GB" sz="1800">
                <a:solidFill>
                  <a:schemeClr val="tx1"/>
                </a:solidFill>
                <a:effectLst/>
                <a:latin typeface="+mj-lt"/>
                <a:ea typeface="Times New Roman" panose="02020603050405020304" pitchFamily="18" charset="0"/>
              </a:rPr>
              <a:t>and </a:t>
            </a:r>
            <a:r>
              <a:rPr lang="en-GB" sz="1800">
                <a:solidFill>
                  <a:srgbClr val="0563C1"/>
                </a:solidFill>
                <a:effectLst/>
                <a:latin typeface="+mj-lt"/>
                <a:ea typeface="Times New Roman" panose="02020603050405020304" pitchFamily="18" charset="0"/>
                <a:hlinkClick r:id="rId7"/>
              </a:rPr>
              <a:t>CISRO Principles of Conduct </a:t>
            </a:r>
            <a:r>
              <a:rPr lang="en-GB" sz="1800">
                <a:solidFill>
                  <a:schemeClr val="tx1"/>
                </a:solidFill>
                <a:effectLst/>
                <a:latin typeface="+mj-lt"/>
                <a:ea typeface="Times New Roman" panose="02020603050405020304" pitchFamily="18" charset="0"/>
              </a:rPr>
              <a:t>Documents: Please see </a:t>
            </a:r>
            <a:r>
              <a:rPr lang="en-GB" sz="1800">
                <a:solidFill>
                  <a:srgbClr val="0563C1"/>
                </a:solidFill>
                <a:effectLst/>
                <a:latin typeface="+mj-lt"/>
                <a:ea typeface="Times New Roman" panose="02020603050405020304" pitchFamily="18" charset="0"/>
                <a:hlinkClick r:id="rId8" tooltip="https://www.ribo.com/wp-content/uploads/2022/04/RIBO_Conduct_Sheet_040622-guidance.pdf"/>
              </a:rPr>
              <a:t>RIBO Guidance Sharing of the Principles of Conduct</a:t>
            </a:r>
            <a:r>
              <a:rPr lang="en-GB" sz="1800">
                <a:solidFill>
                  <a:srgbClr val="0563C1"/>
                </a:solidFill>
                <a:effectLst/>
                <a:latin typeface="+mj-lt"/>
                <a:ea typeface="Times New Roman" panose="02020603050405020304" pitchFamily="18" charset="0"/>
              </a:rPr>
              <a:t> </a:t>
            </a:r>
            <a:r>
              <a:rPr lang="en-GB" sz="1800">
                <a:solidFill>
                  <a:schemeClr val="tx1"/>
                </a:solidFill>
                <a:effectLst/>
                <a:latin typeface="+mj-lt"/>
                <a:ea typeface="Times New Roman" panose="02020603050405020304" pitchFamily="18" charset="0"/>
              </a:rPr>
              <a:t>for more information</a:t>
            </a:r>
            <a:endParaRPr lang="en-US" sz="1800">
              <a:solidFill>
                <a:schemeClr val="tx1"/>
              </a:solidFill>
              <a:effectLst/>
              <a:latin typeface="+mj-lt"/>
              <a:ea typeface="Arial" panose="020B0604020202020204" pitchFamily="34" charset="0"/>
            </a:endParaRPr>
          </a:p>
          <a:p>
            <a:pPr marL="215900" indent="-215900">
              <a:spcAft>
                <a:spcPts val="600"/>
              </a:spcAft>
              <a:buFont typeface="Arial" panose="020B0604020202020204" pitchFamily="34" charset="0"/>
              <a:buChar char="•"/>
            </a:pPr>
            <a:endParaRPr lang="en-US"/>
          </a:p>
        </p:txBody>
      </p:sp>
      <p:sp>
        <p:nvSpPr>
          <p:cNvPr id="4" name="Holder 4">
            <a:extLst>
              <a:ext uri="{FF2B5EF4-FFF2-40B4-BE49-F238E27FC236}">
                <a16:creationId xmlns:a16="http://schemas.microsoft.com/office/drawing/2014/main" id="{0A8CC668-8F4D-7227-1DDE-A819ADBB7E2C}"/>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671630797"/>
      </p:ext>
    </p:extLst>
  </p:cSld>
  <p:clrMapOvr>
    <a:masterClrMapping/>
  </p:clrMapOvr>
  <p:extLst>
    <p:ext uri="{6950BFC3-D8DA-4A85-94F7-54DA5524770B}">
      <p188:commentRel xmlns:p188="http://schemas.microsoft.com/office/powerpoint/2018/8/main" r:id="rId2"/>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A55F1-E575-FC8E-B0A2-636BED1ACC92}"/>
              </a:ext>
            </a:extLst>
          </p:cNvPr>
          <p:cNvSpPr>
            <a:spLocks noGrp="1"/>
          </p:cNvSpPr>
          <p:nvPr>
            <p:ph type="title"/>
          </p:nvPr>
        </p:nvSpPr>
        <p:spPr>
          <a:xfrm>
            <a:off x="2543810" y="268922"/>
            <a:ext cx="6174740" cy="276999"/>
          </a:xfrm>
        </p:spPr>
        <p:txBody>
          <a:bodyPr/>
          <a:lstStyle/>
          <a:p>
            <a:pPr algn="l"/>
            <a:r>
              <a:rPr lang="en-GB" sz="1800" b="1">
                <a:effectLst/>
                <a:latin typeface="Calibri" panose="020F0502020204030204" pitchFamily="34" charset="0"/>
                <a:ea typeface="Times New Roman" panose="02020603050405020304" pitchFamily="18" charset="0"/>
              </a:rPr>
              <a:t>How </a:t>
            </a:r>
            <a:r>
              <a:rPr lang="en-GB" sz="1800">
                <a:latin typeface="Calibri" panose="020F0502020204030204" pitchFamily="34" charset="0"/>
                <a:ea typeface="Times New Roman" panose="02020603050405020304" pitchFamily="18" charset="0"/>
              </a:rPr>
              <a:t>must </a:t>
            </a:r>
            <a:r>
              <a:rPr lang="en-GB" sz="1800" b="1">
                <a:effectLst/>
                <a:latin typeface="Calibri" panose="020F0502020204030204" pitchFamily="34" charset="0"/>
                <a:ea typeface="Times New Roman" panose="02020603050405020304" pitchFamily="18" charset="0"/>
              </a:rPr>
              <a:t>disclosure be made? </a:t>
            </a:r>
            <a:endParaRPr lang="en-US"/>
          </a:p>
        </p:txBody>
      </p:sp>
      <p:sp>
        <p:nvSpPr>
          <p:cNvPr id="3" name="Text Placeholder 2">
            <a:extLst>
              <a:ext uri="{FF2B5EF4-FFF2-40B4-BE49-F238E27FC236}">
                <a16:creationId xmlns:a16="http://schemas.microsoft.com/office/drawing/2014/main" id="{7CE83CD6-4FE1-15A5-E0D4-F914BCBA2A11}"/>
              </a:ext>
            </a:extLst>
          </p:cNvPr>
          <p:cNvSpPr>
            <a:spLocks noGrp="1"/>
          </p:cNvSpPr>
          <p:nvPr>
            <p:ph type="body" idx="1"/>
          </p:nvPr>
        </p:nvSpPr>
        <p:spPr>
          <a:xfrm>
            <a:off x="2645596" y="1032553"/>
            <a:ext cx="5963832" cy="1323439"/>
          </a:xfrm>
        </p:spPr>
        <p:txBody>
          <a:bodyPr wrap="square" lIns="0" tIns="0" rIns="0" bIns="0" anchor="t">
            <a:spAutoFit/>
          </a:bodyPr>
          <a:lstStyle/>
          <a:p>
            <a:r>
              <a:rPr lang="en-CA" sz="1800">
                <a:solidFill>
                  <a:schemeClr val="tx1"/>
                </a:solidFill>
                <a:ea typeface="Times New Roman" panose="02020603050405020304" pitchFamily="18" charset="0"/>
              </a:rPr>
              <a:t>Written disclosure is required.</a:t>
            </a:r>
            <a:endParaRPr lang="en-CA" sz="1800">
              <a:solidFill>
                <a:schemeClr val="tx1"/>
              </a:solidFill>
              <a:latin typeface="Calibri" panose="020F0502020204030204" pitchFamily="34" charset="0"/>
              <a:ea typeface="Times New Roman" panose="02020603050405020304" pitchFamily="18" charset="0"/>
            </a:endParaRPr>
          </a:p>
          <a:p>
            <a:endParaRPr lang="en-CA" sz="1800">
              <a:solidFill>
                <a:schemeClr val="tx1"/>
              </a:solidFill>
              <a:effectLst/>
              <a:latin typeface="Calibri" panose="020F0502020204030204" pitchFamily="34" charset="0"/>
              <a:ea typeface="Times New Roman" panose="02020603050405020304" pitchFamily="18" charset="0"/>
            </a:endParaRPr>
          </a:p>
          <a:p>
            <a:endParaRPr lang="en-CA" sz="1800">
              <a:solidFill>
                <a:schemeClr val="tx1"/>
              </a:solidFill>
              <a:latin typeface="Calibri" panose="020F0502020204030204" pitchFamily="34" charset="0"/>
              <a:ea typeface="Times New Roman" panose="02020603050405020304" pitchFamily="18" charset="0"/>
            </a:endParaRPr>
          </a:p>
          <a:p>
            <a:pPr algn="r"/>
            <a:r>
              <a:rPr lang="en-CA" sz="1800" b="1">
                <a:solidFill>
                  <a:srgbClr val="00B050"/>
                </a:solidFill>
                <a:latin typeface="Calibri" panose="020F0502020204030204" pitchFamily="34" charset="0"/>
                <a:ea typeface="Times New Roman" panose="02020603050405020304" pitchFamily="18" charset="0"/>
              </a:rPr>
              <a:t>Answer: </a:t>
            </a:r>
            <a:r>
              <a:rPr lang="en-GB" sz="1800" b="1">
                <a:solidFill>
                  <a:schemeClr val="tx1"/>
                </a:solidFill>
                <a:effectLst/>
                <a:latin typeface="+mj-lt"/>
                <a:ea typeface="Times New Roman" panose="02020603050405020304" pitchFamily="18" charset="0"/>
              </a:rPr>
              <a:t>Reg. </a:t>
            </a:r>
            <a:r>
              <a:rPr lang="en-GB" sz="1800" b="1">
                <a:solidFill>
                  <a:schemeClr val="tx1"/>
                </a:solidFill>
                <a:latin typeface="+mj-lt"/>
                <a:ea typeface="Times New Roman" panose="02020603050405020304" pitchFamily="18" charset="0"/>
              </a:rPr>
              <a:t>991, subsection 14, para 7.1</a:t>
            </a:r>
            <a:endParaRPr lang="en-CA" sz="1800">
              <a:solidFill>
                <a:schemeClr val="tx1"/>
              </a:solidFill>
              <a:effectLst/>
              <a:latin typeface="Calibri" panose="020F0502020204030204" pitchFamily="34" charset="0"/>
              <a:ea typeface="Times New Roman" panose="02020603050405020304" pitchFamily="18" charset="0"/>
            </a:endParaRPr>
          </a:p>
          <a:p>
            <a:endParaRPr lang="en-US"/>
          </a:p>
        </p:txBody>
      </p:sp>
      <p:sp>
        <p:nvSpPr>
          <p:cNvPr id="4" name="Holder 4">
            <a:extLst>
              <a:ext uri="{FF2B5EF4-FFF2-40B4-BE49-F238E27FC236}">
                <a16:creationId xmlns:a16="http://schemas.microsoft.com/office/drawing/2014/main" id="{47D86F56-520E-F78A-86C8-7AA44E98B53F}"/>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273318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37B8-43F1-AC74-F9F7-D81FC060D609}"/>
              </a:ext>
            </a:extLst>
          </p:cNvPr>
          <p:cNvSpPr>
            <a:spLocks noGrp="1"/>
          </p:cNvSpPr>
          <p:nvPr>
            <p:ph type="title"/>
          </p:nvPr>
        </p:nvSpPr>
        <p:spPr>
          <a:xfrm>
            <a:off x="2543810" y="268922"/>
            <a:ext cx="6174740" cy="276999"/>
          </a:xfrm>
        </p:spPr>
        <p:txBody>
          <a:bodyPr wrap="square" lIns="0" tIns="0" rIns="0" bIns="0" anchor="t">
            <a:spAutoFit/>
          </a:bodyPr>
          <a:lstStyle/>
          <a:p>
            <a:pPr algn="l"/>
            <a:r>
              <a:rPr lang="en-US" sz="1800"/>
              <a:t>What are some examples of disclosure?</a:t>
            </a:r>
          </a:p>
        </p:txBody>
      </p:sp>
      <p:sp>
        <p:nvSpPr>
          <p:cNvPr id="3" name="Text Placeholder 2">
            <a:extLst>
              <a:ext uri="{FF2B5EF4-FFF2-40B4-BE49-F238E27FC236}">
                <a16:creationId xmlns:a16="http://schemas.microsoft.com/office/drawing/2014/main" id="{F6C35B8E-0DB3-DBD3-E8BE-080C7435CE05}"/>
              </a:ext>
            </a:extLst>
          </p:cNvPr>
          <p:cNvSpPr>
            <a:spLocks noGrp="1"/>
          </p:cNvSpPr>
          <p:nvPr>
            <p:ph type="body" idx="1"/>
          </p:nvPr>
        </p:nvSpPr>
        <p:spPr>
          <a:xfrm>
            <a:off x="2543810" y="802035"/>
            <a:ext cx="5896609" cy="4370427"/>
          </a:xfrm>
        </p:spPr>
        <p:txBody>
          <a:bodyPr wrap="square" lIns="0" tIns="0" rIns="0" bIns="0" anchor="t">
            <a:spAutoFit/>
          </a:bodyPr>
          <a:lstStyle/>
          <a:p>
            <a:pPr algn="l"/>
            <a:r>
              <a:rPr lang="en-GB" sz="1800" b="1">
                <a:solidFill>
                  <a:schemeClr val="tx1"/>
                </a:solidFill>
                <a:latin typeface="+mj-lt"/>
                <a:ea typeface="Times New Roman" panose="02020603050405020304" pitchFamily="18" charset="0"/>
              </a:rPr>
              <a:t>Examples include:</a:t>
            </a:r>
          </a:p>
          <a:p>
            <a:pPr algn="l"/>
            <a:endParaRPr lang="en-GB" sz="1800" b="1">
              <a:solidFill>
                <a:schemeClr val="tx1"/>
              </a:solidFill>
              <a:latin typeface="+mj-lt"/>
              <a:ea typeface="Times New Roman" panose="02020603050405020304" pitchFamily="18" charset="0"/>
            </a:endParaRPr>
          </a:p>
          <a:p>
            <a:pPr marL="285750" indent="-285750" algn="l">
              <a:buFont typeface="Arial" panose="020B0604020202020204" pitchFamily="34" charset="0"/>
              <a:buChar char="•"/>
            </a:pPr>
            <a:r>
              <a:rPr lang="en-GB" sz="1800">
                <a:solidFill>
                  <a:srgbClr val="333333"/>
                </a:solidFill>
                <a:ea typeface="Times New Roman" panose="02020603050405020304" pitchFamily="18" charset="0"/>
                <a:cs typeface="Segoe UI"/>
              </a:rPr>
              <a:t>Insurance company ownership</a:t>
            </a:r>
            <a:endParaRPr lang="en-US" sz="1800">
              <a:ea typeface="Times New Roman" panose="02020603050405020304" pitchFamily="18" charset="0"/>
            </a:endParaRPr>
          </a:p>
          <a:p>
            <a:pPr marL="285750" indent="-285750" algn="l">
              <a:buFont typeface="Arial" panose="020B0604020202020204" pitchFamily="34" charset="0"/>
              <a:buChar char="•"/>
            </a:pPr>
            <a:r>
              <a:rPr lang="en-GB" sz="1800">
                <a:solidFill>
                  <a:srgbClr val="333333"/>
                </a:solidFill>
                <a:ea typeface="Times New Roman" panose="02020603050405020304" pitchFamily="18" charset="0"/>
                <a:cs typeface="Segoe UI"/>
              </a:rPr>
              <a:t>Common ownership of a brokerage and insurer by a financial conglomerate</a:t>
            </a:r>
            <a:endParaRPr lang="en-US" sz="1800">
              <a:ea typeface="Times New Roman" panose="02020603050405020304" pitchFamily="18" charset="0"/>
            </a:endParaRPr>
          </a:p>
          <a:p>
            <a:pPr marL="285750" indent="-285750" algn="l">
              <a:buFont typeface="Arial" panose="020B0604020202020204" pitchFamily="34" charset="0"/>
              <a:buChar char="•"/>
            </a:pPr>
            <a:r>
              <a:rPr lang="en-GB" sz="1800">
                <a:solidFill>
                  <a:srgbClr val="333333"/>
                </a:solidFill>
                <a:ea typeface="Times New Roman" panose="02020603050405020304" pitchFamily="18" charset="0"/>
                <a:cs typeface="Segoe UI"/>
              </a:rPr>
              <a:t>Loans, credit facilities or other financial relationships</a:t>
            </a:r>
            <a:endParaRPr lang="en-US" sz="1800">
              <a:ea typeface="Times New Roman" panose="02020603050405020304" pitchFamily="18" charset="0"/>
            </a:endParaRPr>
          </a:p>
          <a:p>
            <a:pPr marL="285750" indent="-285750" algn="l">
              <a:buFont typeface="Arial" panose="020B0604020202020204" pitchFamily="34" charset="0"/>
              <a:buChar char="•"/>
            </a:pPr>
            <a:r>
              <a:rPr lang="en-GB" sz="1800">
                <a:solidFill>
                  <a:srgbClr val="333333"/>
                </a:solidFill>
                <a:ea typeface="Times New Roman" panose="02020603050405020304" pitchFamily="18" charset="0"/>
                <a:cs typeface="Segoe UI"/>
              </a:rPr>
              <a:t>Financial or non-financial network affiliations  </a:t>
            </a:r>
            <a:endParaRPr lang="en-US" sz="1800"/>
          </a:p>
          <a:p>
            <a:pPr marL="285750" indent="-285750" algn="l">
              <a:buFont typeface="Arial" panose="020B0604020202020204" pitchFamily="34" charset="0"/>
              <a:buChar char="•"/>
            </a:pPr>
            <a:r>
              <a:rPr lang="en-GB" sz="1800">
                <a:solidFill>
                  <a:srgbClr val="333333"/>
                </a:solidFill>
                <a:ea typeface="Times New Roman" panose="02020603050405020304" pitchFamily="18" charset="0"/>
                <a:cs typeface="Segoe UI"/>
              </a:rPr>
              <a:t>Point-of-Sale Commissions  </a:t>
            </a:r>
            <a:endParaRPr lang="en-GB" sz="1800"/>
          </a:p>
          <a:p>
            <a:pPr marL="285750" indent="-285750" algn="l">
              <a:buFont typeface="Arial" panose="020B0604020202020204" pitchFamily="34" charset="0"/>
              <a:buChar char="•"/>
            </a:pPr>
            <a:r>
              <a:rPr lang="en-GB" sz="1800">
                <a:solidFill>
                  <a:srgbClr val="333333"/>
                </a:solidFill>
                <a:cs typeface="Segoe UI"/>
              </a:rPr>
              <a:t>Receipt of contingent commissions</a:t>
            </a:r>
          </a:p>
          <a:p>
            <a:pPr marL="285750" indent="-285750" algn="l">
              <a:buFont typeface="Arial" panose="020B0604020202020204" pitchFamily="34" charset="0"/>
              <a:buChar char="•"/>
            </a:pPr>
            <a:r>
              <a:rPr lang="en-GB" sz="1800">
                <a:solidFill>
                  <a:srgbClr val="333333"/>
                </a:solidFill>
                <a:ea typeface="Times New Roman" panose="02020603050405020304" pitchFamily="18" charset="0"/>
                <a:cs typeface="Segoe UI"/>
              </a:rPr>
              <a:t>Single Markets/Exclusive Contracts</a:t>
            </a:r>
            <a:endParaRPr lang="en-GB" sz="1800"/>
          </a:p>
          <a:p>
            <a:pPr marL="285750" indent="-285750" algn="l">
              <a:buFont typeface="Arial" panose="020B0604020202020204" pitchFamily="34" charset="0"/>
              <a:buChar char="•"/>
            </a:pPr>
            <a:r>
              <a:rPr lang="en-GB" sz="1800">
                <a:solidFill>
                  <a:srgbClr val="333333"/>
                </a:solidFill>
                <a:cs typeface="Segoe UI"/>
              </a:rPr>
              <a:t>Volume or mix of business requirements</a:t>
            </a:r>
          </a:p>
          <a:p>
            <a:pPr marL="285750" indent="-285750" algn="l">
              <a:buFont typeface="Arial" panose="020B0604020202020204" pitchFamily="34" charset="0"/>
              <a:buChar char="•"/>
            </a:pPr>
            <a:r>
              <a:rPr lang="en-GB" sz="1800">
                <a:solidFill>
                  <a:srgbClr val="333333"/>
                </a:solidFill>
                <a:ea typeface="Times New Roman" panose="02020603050405020304" pitchFamily="18" charset="0"/>
                <a:cs typeface="Segoe UI"/>
              </a:rPr>
              <a:t>Sales incentives</a:t>
            </a:r>
          </a:p>
          <a:p>
            <a:pPr marL="285750" indent="-285750" algn="l">
              <a:buFont typeface="Arial" panose="020B0604020202020204" pitchFamily="34" charset="0"/>
              <a:buChar char="•"/>
            </a:pPr>
            <a:r>
              <a:rPr lang="en-GB" sz="1800">
                <a:solidFill>
                  <a:srgbClr val="333333"/>
                </a:solidFill>
                <a:ea typeface="Times New Roman" panose="02020603050405020304" pitchFamily="18" charset="0"/>
                <a:cs typeface="Segoe UI"/>
              </a:rPr>
              <a:t>Overrides on re-writing of a book of business</a:t>
            </a:r>
          </a:p>
          <a:p>
            <a:pPr marL="285750" indent="-285750" algn="l">
              <a:buFont typeface="Arial" panose="020B0604020202020204" pitchFamily="34" charset="0"/>
              <a:buChar char="•"/>
            </a:pPr>
            <a:endParaRPr lang="en-GB" sz="1800">
              <a:solidFill>
                <a:srgbClr val="333333"/>
              </a:solidFill>
              <a:cs typeface="Segoe UI"/>
            </a:endParaRPr>
          </a:p>
          <a:p>
            <a:endParaRPr lang="en-GB" sz="1800" b="1">
              <a:effectLst/>
              <a:latin typeface="+mj-lt"/>
              <a:ea typeface="Times New Roman" panose="02020603050405020304" pitchFamily="18" charset="0"/>
            </a:endParaRPr>
          </a:p>
          <a:p>
            <a:endParaRPr lang="en-US"/>
          </a:p>
        </p:txBody>
      </p:sp>
      <p:sp>
        <p:nvSpPr>
          <p:cNvPr id="5" name="Holder 4">
            <a:extLst>
              <a:ext uri="{FF2B5EF4-FFF2-40B4-BE49-F238E27FC236}">
                <a16:creationId xmlns:a16="http://schemas.microsoft.com/office/drawing/2014/main" id="{10CA2836-E6E3-C7EF-1F2A-8B21B02BAA89}"/>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58198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2"/>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98E38-DF27-D6A3-1B3B-A4EDD1BE1783}"/>
              </a:ext>
            </a:extLst>
          </p:cNvPr>
          <p:cNvSpPr>
            <a:spLocks noGrp="1"/>
          </p:cNvSpPr>
          <p:nvPr>
            <p:ph type="title"/>
          </p:nvPr>
        </p:nvSpPr>
        <p:spPr>
          <a:xfrm>
            <a:off x="2543810" y="268923"/>
            <a:ext cx="6174740" cy="276999"/>
          </a:xfrm>
        </p:spPr>
        <p:txBody>
          <a:bodyPr wrap="square" lIns="0" tIns="0" rIns="0" bIns="0" anchor="t">
            <a:spAutoFit/>
          </a:bodyPr>
          <a:lstStyle/>
          <a:p>
            <a:pPr algn="l"/>
            <a:r>
              <a:rPr lang="en-GB" sz="1800" dirty="0">
                <a:ea typeface="Times New Roman" panose="02020603050405020304" pitchFamily="18" charset="0"/>
              </a:rPr>
              <a:t>Is</a:t>
            </a:r>
            <a:r>
              <a:rPr lang="en-GB" sz="1800" dirty="0">
                <a:effectLst/>
                <a:ea typeface="Times New Roman" panose="02020603050405020304" pitchFamily="18" charset="0"/>
              </a:rPr>
              <a:t> </a:t>
            </a:r>
            <a:r>
              <a:rPr lang="en-GB" sz="1800" dirty="0">
                <a:ea typeface="Times New Roman" panose="02020603050405020304" pitchFamily="18" charset="0"/>
              </a:rPr>
              <a:t>disclosure</a:t>
            </a:r>
            <a:r>
              <a:rPr lang="en-GB" sz="1800" dirty="0">
                <a:effectLst/>
                <a:ea typeface="Times New Roman" panose="02020603050405020304" pitchFamily="18" charset="0"/>
              </a:rPr>
              <a:t> </a:t>
            </a:r>
            <a:r>
              <a:rPr lang="en-GB" sz="1800" dirty="0">
                <a:ea typeface="Times New Roman" panose="02020603050405020304" pitchFamily="18" charset="0"/>
              </a:rPr>
              <a:t>required on</a:t>
            </a:r>
            <a:r>
              <a:rPr lang="en-GB" sz="1800" dirty="0">
                <a:effectLst/>
                <a:ea typeface="Times New Roman" panose="02020603050405020304" pitchFamily="18" charset="0"/>
              </a:rPr>
              <a:t> all lines of business?  </a:t>
            </a:r>
            <a:endParaRPr lang="en-US" dirty="0">
              <a:solidFill>
                <a:schemeClr val="tx1"/>
              </a:solidFill>
            </a:endParaRPr>
          </a:p>
        </p:txBody>
      </p:sp>
      <p:sp>
        <p:nvSpPr>
          <p:cNvPr id="3" name="Text Placeholder 2">
            <a:extLst>
              <a:ext uri="{FF2B5EF4-FFF2-40B4-BE49-F238E27FC236}">
                <a16:creationId xmlns:a16="http://schemas.microsoft.com/office/drawing/2014/main" id="{E80A7558-FC03-CC7D-ABBA-5958B8996DA1}"/>
              </a:ext>
            </a:extLst>
          </p:cNvPr>
          <p:cNvSpPr>
            <a:spLocks noGrp="1"/>
          </p:cNvSpPr>
          <p:nvPr>
            <p:ph type="body" idx="1"/>
          </p:nvPr>
        </p:nvSpPr>
        <p:spPr>
          <a:xfrm>
            <a:off x="2543810" y="1142365"/>
            <a:ext cx="5896609" cy="1384995"/>
          </a:xfrm>
        </p:spPr>
        <p:txBody>
          <a:bodyPr/>
          <a:lstStyle/>
          <a:p>
            <a:endParaRPr lang="en-US" sz="1800" dirty="0">
              <a:solidFill>
                <a:schemeClr val="tx1"/>
              </a:solidFill>
            </a:endParaRPr>
          </a:p>
          <a:p>
            <a:r>
              <a:rPr lang="en-US" sz="1800" dirty="0">
                <a:solidFill>
                  <a:schemeClr val="tx1"/>
                </a:solidFill>
              </a:rPr>
              <a:t>All lines of business </a:t>
            </a:r>
          </a:p>
          <a:p>
            <a:endParaRPr lang="en-US" sz="1800" dirty="0">
              <a:solidFill>
                <a:schemeClr val="tx1"/>
              </a:solidFill>
            </a:endParaRPr>
          </a:p>
          <a:p>
            <a:pPr algn="r"/>
            <a:r>
              <a:rPr lang="en-GB" sz="1800" b="1" dirty="0">
                <a:solidFill>
                  <a:srgbClr val="00B050"/>
                </a:solidFill>
                <a:latin typeface="Calibri" panose="020F0502020204030204" pitchFamily="34" charset="0"/>
                <a:ea typeface="Times New Roman" panose="02020603050405020304" pitchFamily="18" charset="0"/>
              </a:rPr>
              <a:t>Answer: </a:t>
            </a:r>
            <a:r>
              <a:rPr lang="en-GB" sz="1800" b="1" dirty="0">
                <a:solidFill>
                  <a:schemeClr val="tx1"/>
                </a:solidFill>
                <a:latin typeface="Calibri" panose="020F0502020204030204" pitchFamily="34" charset="0"/>
                <a:ea typeface="Times New Roman" panose="02020603050405020304" pitchFamily="18" charset="0"/>
              </a:rPr>
              <a:t>YES!</a:t>
            </a:r>
            <a:endParaRPr lang="en-US" sz="1800" b="1" dirty="0">
              <a:solidFill>
                <a:schemeClr val="tx1"/>
              </a:solidFill>
            </a:endParaRPr>
          </a:p>
          <a:p>
            <a:endParaRPr lang="en-US" sz="1800" dirty="0">
              <a:solidFill>
                <a:schemeClr val="tx1"/>
              </a:solidFill>
            </a:endParaRPr>
          </a:p>
        </p:txBody>
      </p:sp>
      <p:sp>
        <p:nvSpPr>
          <p:cNvPr id="4" name="Holder 4">
            <a:extLst>
              <a:ext uri="{FF2B5EF4-FFF2-40B4-BE49-F238E27FC236}">
                <a16:creationId xmlns:a16="http://schemas.microsoft.com/office/drawing/2014/main" id="{CD0A8798-5FC0-27D7-DF1E-9712F5EE302D}"/>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416356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6950BFC3-D8DA-4A85-94F7-54DA5524770B}">
      <p188:commentRel xmlns:p188="http://schemas.microsoft.com/office/powerpoint/2018/8/main" r:id="rId2"/>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EED3-5163-7464-69D2-472E320EBBBA}"/>
              </a:ext>
            </a:extLst>
          </p:cNvPr>
          <p:cNvSpPr>
            <a:spLocks noGrp="1"/>
          </p:cNvSpPr>
          <p:nvPr>
            <p:ph type="title"/>
          </p:nvPr>
        </p:nvSpPr>
        <p:spPr>
          <a:xfrm>
            <a:off x="2121535" y="268922"/>
            <a:ext cx="6174740" cy="415498"/>
          </a:xfrm>
        </p:spPr>
        <p:txBody>
          <a:bodyPr wrap="square" lIns="0" tIns="0" rIns="0" bIns="0" anchor="t">
            <a:spAutoFit/>
          </a:bodyPr>
          <a:lstStyle/>
          <a:p>
            <a:pPr algn="ctr"/>
            <a:r>
              <a:rPr lang="en-US"/>
              <a:t>Poll Question #3</a:t>
            </a:r>
          </a:p>
        </p:txBody>
      </p:sp>
      <p:sp>
        <p:nvSpPr>
          <p:cNvPr id="3" name="Text Placeholder 2">
            <a:extLst>
              <a:ext uri="{FF2B5EF4-FFF2-40B4-BE49-F238E27FC236}">
                <a16:creationId xmlns:a16="http://schemas.microsoft.com/office/drawing/2014/main" id="{16B146A7-3AE3-AAB4-410B-D412D342309E}"/>
              </a:ext>
            </a:extLst>
          </p:cNvPr>
          <p:cNvSpPr>
            <a:spLocks noGrp="1"/>
          </p:cNvSpPr>
          <p:nvPr>
            <p:ph type="body" idx="1"/>
          </p:nvPr>
        </p:nvSpPr>
        <p:spPr/>
        <p:txBody>
          <a:bodyPr/>
          <a:lstStyle/>
          <a:p>
            <a:endParaRPr lang="en-US"/>
          </a:p>
        </p:txBody>
      </p:sp>
      <p:pic>
        <p:nvPicPr>
          <p:cNvPr id="5" name="Picture 4" descr="Question marks in a line and one question mark is lit">
            <a:extLst>
              <a:ext uri="{FF2B5EF4-FFF2-40B4-BE49-F238E27FC236}">
                <a16:creationId xmlns:a16="http://schemas.microsoft.com/office/drawing/2014/main" id="{6A8FB7CE-2A55-2A44-17D0-313FD9E8D44D}"/>
              </a:ext>
            </a:extLst>
          </p:cNvPr>
          <p:cNvPicPr>
            <a:picLocks noChangeAspect="1"/>
          </p:cNvPicPr>
          <p:nvPr/>
        </p:nvPicPr>
        <p:blipFill>
          <a:blip r:embed="rId2"/>
          <a:stretch>
            <a:fillRect/>
          </a:stretch>
        </p:blipFill>
        <p:spPr>
          <a:xfrm>
            <a:off x="2544234" y="1142295"/>
            <a:ext cx="5819421" cy="3303410"/>
          </a:xfrm>
          <a:prstGeom prst="rect">
            <a:avLst/>
          </a:prstGeom>
        </p:spPr>
      </p:pic>
    </p:spTree>
    <p:extLst>
      <p:ext uri="{BB962C8B-B14F-4D97-AF65-F5344CB8AC3E}">
        <p14:creationId xmlns:p14="http://schemas.microsoft.com/office/powerpoint/2010/main" val="3330500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DB04-2B3D-62EF-A02F-27188E6A4A9D}"/>
              </a:ext>
            </a:extLst>
          </p:cNvPr>
          <p:cNvSpPr>
            <a:spLocks noGrp="1"/>
          </p:cNvSpPr>
          <p:nvPr>
            <p:ph type="title"/>
          </p:nvPr>
        </p:nvSpPr>
        <p:spPr>
          <a:xfrm>
            <a:off x="2490021" y="268922"/>
            <a:ext cx="6174740" cy="276999"/>
          </a:xfrm>
        </p:spPr>
        <p:txBody>
          <a:bodyPr/>
          <a:lstStyle/>
          <a:p>
            <a:pPr algn="l"/>
            <a:r>
              <a:rPr lang="en-GB" sz="1800" dirty="0">
                <a:effectLst/>
                <a:latin typeface="Calibri" panose="020F0502020204030204" pitchFamily="34" charset="0"/>
                <a:ea typeface="Arial" panose="020B0604020202020204" pitchFamily="34" charset="0"/>
                <a:cs typeface="Calibri" panose="020F0502020204030204" pitchFamily="34" charset="0"/>
              </a:rPr>
              <a:t>Poll Question #3: Are licensees required to disclose:</a:t>
            </a:r>
            <a:endParaRPr lang="en-US" dirty="0"/>
          </a:p>
        </p:txBody>
      </p:sp>
      <p:sp>
        <p:nvSpPr>
          <p:cNvPr id="3" name="Text Placeholder 2">
            <a:extLst>
              <a:ext uri="{FF2B5EF4-FFF2-40B4-BE49-F238E27FC236}">
                <a16:creationId xmlns:a16="http://schemas.microsoft.com/office/drawing/2014/main" id="{E82C2790-97FA-C541-4F66-321C99DFCBBD}"/>
              </a:ext>
            </a:extLst>
          </p:cNvPr>
          <p:cNvSpPr>
            <a:spLocks noGrp="1"/>
          </p:cNvSpPr>
          <p:nvPr>
            <p:ph type="body" idx="1"/>
          </p:nvPr>
        </p:nvSpPr>
        <p:spPr>
          <a:xfrm>
            <a:off x="2490021" y="1056179"/>
            <a:ext cx="6063136" cy="3262432"/>
          </a:xfrm>
        </p:spPr>
        <p:txBody>
          <a:bodyPr/>
          <a:lstStyle/>
          <a:p>
            <a:endParaRPr lang="en-GB" sz="1800" dirty="0">
              <a:solidFill>
                <a:schemeClr val="tx1"/>
              </a:solidFill>
              <a:latin typeface="+mj-lt"/>
              <a:ea typeface="Arial" panose="020B0604020202020204" pitchFamily="34" charset="0"/>
            </a:endParaRPr>
          </a:p>
          <a:p>
            <a:endParaRPr lang="en-GB" sz="1800" dirty="0">
              <a:solidFill>
                <a:schemeClr val="tx1"/>
              </a:solidFill>
              <a:latin typeface="+mj-lt"/>
              <a:ea typeface="Arial" panose="020B0604020202020204" pitchFamily="34" charset="0"/>
            </a:endParaRPr>
          </a:p>
          <a:p>
            <a:r>
              <a:rPr lang="en-GB" sz="1800" b="1" dirty="0">
                <a:solidFill>
                  <a:schemeClr val="tx1"/>
                </a:solidFill>
                <a:latin typeface="+mj-lt"/>
                <a:ea typeface="Arial" panose="020B0604020202020204" pitchFamily="34" charset="0"/>
              </a:rPr>
              <a:t>All conflicts of interest</a:t>
            </a:r>
          </a:p>
          <a:p>
            <a:endParaRPr lang="en-GB" sz="1800" b="1" dirty="0">
              <a:solidFill>
                <a:schemeClr val="tx1"/>
              </a:solidFill>
              <a:latin typeface="+mj-lt"/>
              <a:ea typeface="Arial" panose="020B0604020202020204" pitchFamily="34" charset="0"/>
            </a:endParaRPr>
          </a:p>
          <a:p>
            <a:r>
              <a:rPr lang="en-GB" sz="1800" b="1" dirty="0">
                <a:solidFill>
                  <a:schemeClr val="tx1"/>
                </a:solidFill>
                <a:latin typeface="+mj-lt"/>
                <a:ea typeface="Arial" panose="020B0604020202020204" pitchFamily="34" charset="0"/>
              </a:rPr>
              <a:t>Commissions only</a:t>
            </a:r>
          </a:p>
          <a:p>
            <a:endParaRPr lang="en-GB" sz="1800" b="1" dirty="0">
              <a:solidFill>
                <a:schemeClr val="tx1"/>
              </a:solidFill>
              <a:latin typeface="+mj-lt"/>
              <a:ea typeface="Arial" panose="020B0604020202020204" pitchFamily="34" charset="0"/>
            </a:endParaRPr>
          </a:p>
          <a:p>
            <a:r>
              <a:rPr lang="en-GB" sz="1800" b="1" dirty="0">
                <a:solidFill>
                  <a:schemeClr val="tx1"/>
                </a:solidFill>
                <a:latin typeface="+mj-lt"/>
                <a:ea typeface="Arial" panose="020B0604020202020204" pitchFamily="34" charset="0"/>
              </a:rPr>
              <a:t>CPCs only</a:t>
            </a:r>
          </a:p>
          <a:p>
            <a:endParaRPr lang="en-GB" sz="1800" b="1" dirty="0">
              <a:solidFill>
                <a:schemeClr val="tx1"/>
              </a:solidFill>
              <a:latin typeface="+mj-lt"/>
              <a:ea typeface="Arial" panose="020B0604020202020204" pitchFamily="34" charset="0"/>
            </a:endParaRPr>
          </a:p>
          <a:p>
            <a:r>
              <a:rPr lang="en-GB" sz="1800" b="1" dirty="0">
                <a:solidFill>
                  <a:schemeClr val="tx1"/>
                </a:solidFill>
                <a:latin typeface="+mj-lt"/>
                <a:ea typeface="Arial" panose="020B0604020202020204" pitchFamily="34" charset="0"/>
              </a:rPr>
              <a:t>All of the above</a:t>
            </a:r>
          </a:p>
          <a:p>
            <a:endParaRPr lang="en-GB" sz="1800" dirty="0">
              <a:solidFill>
                <a:schemeClr val="tx1"/>
              </a:solidFill>
              <a:latin typeface="+mj-lt"/>
              <a:ea typeface="Arial" panose="020B0604020202020204" pitchFamily="34" charset="0"/>
            </a:endParaRPr>
          </a:p>
          <a:p>
            <a:pPr algn="r"/>
            <a:r>
              <a:rPr lang="en-GB" sz="1800" b="1" dirty="0">
                <a:solidFill>
                  <a:srgbClr val="00B050"/>
                </a:solidFill>
                <a:latin typeface="+mj-lt"/>
                <a:ea typeface="Arial" panose="020B0604020202020204" pitchFamily="34" charset="0"/>
              </a:rPr>
              <a:t>Answer: </a:t>
            </a:r>
            <a:r>
              <a:rPr lang="en-GB" sz="1800" b="1" dirty="0">
                <a:solidFill>
                  <a:schemeClr val="tx1"/>
                </a:solidFill>
                <a:latin typeface="+mj-lt"/>
                <a:ea typeface="Arial" panose="020B0604020202020204" pitchFamily="34" charset="0"/>
              </a:rPr>
              <a:t>All of the above</a:t>
            </a:r>
            <a:endParaRPr lang="en-US" sz="1800" dirty="0">
              <a:solidFill>
                <a:schemeClr val="tx1"/>
              </a:solidFill>
              <a:effectLst/>
              <a:latin typeface="+mj-lt"/>
              <a:ea typeface="Arial" panose="020B0604020202020204" pitchFamily="34" charset="0"/>
            </a:endParaRPr>
          </a:p>
          <a:p>
            <a:endParaRPr lang="en-US" dirty="0"/>
          </a:p>
        </p:txBody>
      </p:sp>
      <p:sp>
        <p:nvSpPr>
          <p:cNvPr id="5" name="Holder 4">
            <a:extLst>
              <a:ext uri="{FF2B5EF4-FFF2-40B4-BE49-F238E27FC236}">
                <a16:creationId xmlns:a16="http://schemas.microsoft.com/office/drawing/2014/main" id="{6C6B0798-FF75-931D-38A7-25D69616CEB0}"/>
              </a:ext>
            </a:extLst>
          </p:cNvPr>
          <p:cNvSpPr>
            <a:spLocks noGrp="1"/>
          </p:cNvSpPr>
          <p:nvPr>
            <p:ph type="ftr" sz="quarter" idx="5"/>
          </p:nvPr>
        </p:nvSpPr>
        <p:spPr>
          <a:xfrm>
            <a:off x="624840" y="4617402"/>
            <a:ext cx="856615" cy="393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15"/>
              </a:lnSpc>
            </a:pPr>
            <a:r>
              <a:rPr spc="-10"/>
              <a:t>Registered</a:t>
            </a:r>
          </a:p>
          <a:p>
            <a:pPr marL="12700" marR="5080">
              <a:lnSpc>
                <a:spcPts val="1000"/>
              </a:lnSpc>
              <a:spcBef>
                <a:spcPts val="60"/>
              </a:spcBef>
            </a:pPr>
            <a:r>
              <a:t>Insurance</a:t>
            </a:r>
            <a:r>
              <a:rPr spc="-35"/>
              <a:t> </a:t>
            </a:r>
            <a:r>
              <a:rPr spc="-10"/>
              <a:t>Brokers</a:t>
            </a:r>
            <a:r>
              <a:t> of </a:t>
            </a:r>
            <a:r>
              <a:rPr spc="-10"/>
              <a:t>Ontario</a:t>
            </a:r>
          </a:p>
        </p:txBody>
      </p:sp>
    </p:spTree>
    <p:extLst>
      <p:ext uri="{BB962C8B-B14F-4D97-AF65-F5344CB8AC3E}">
        <p14:creationId xmlns:p14="http://schemas.microsoft.com/office/powerpoint/2010/main" val="137571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84325" y="4944427"/>
            <a:ext cx="1856739" cy="114300"/>
          </a:xfrm>
          <a:prstGeom prst="rect">
            <a:avLst/>
          </a:prstGeom>
        </p:spPr>
        <p:txBody>
          <a:bodyPr vert="horz" wrap="square" lIns="0" tIns="0" rIns="0" bIns="0" rtlCol="0">
            <a:spAutoFit/>
          </a:bodyPr>
          <a:lstStyle/>
          <a:p>
            <a:pPr>
              <a:lnSpc>
                <a:spcPts val="855"/>
              </a:lnSpc>
            </a:pPr>
            <a:r>
              <a:rPr sz="900">
                <a:solidFill>
                  <a:srgbClr val="FFFFFF"/>
                </a:solidFill>
                <a:latin typeface="Calibri"/>
                <a:cs typeface="Calibri"/>
              </a:rPr>
              <a:t>Registered</a:t>
            </a:r>
            <a:r>
              <a:rPr sz="900" spc="15">
                <a:solidFill>
                  <a:srgbClr val="FFFFFF"/>
                </a:solidFill>
                <a:latin typeface="Calibri"/>
                <a:cs typeface="Calibri"/>
              </a:rPr>
              <a:t> </a:t>
            </a:r>
            <a:r>
              <a:rPr sz="900">
                <a:solidFill>
                  <a:srgbClr val="FFFFFF"/>
                </a:solidFill>
                <a:latin typeface="Calibri"/>
                <a:cs typeface="Calibri"/>
              </a:rPr>
              <a:t>Insurance</a:t>
            </a:r>
            <a:r>
              <a:rPr sz="900" spc="-55">
                <a:solidFill>
                  <a:srgbClr val="FFFFFF"/>
                </a:solidFill>
                <a:latin typeface="Calibri"/>
                <a:cs typeface="Calibri"/>
              </a:rPr>
              <a:t> </a:t>
            </a:r>
            <a:r>
              <a:rPr sz="900">
                <a:solidFill>
                  <a:srgbClr val="FFFFFF"/>
                </a:solidFill>
                <a:latin typeface="Calibri"/>
                <a:cs typeface="Calibri"/>
              </a:rPr>
              <a:t>Brokers</a:t>
            </a:r>
            <a:r>
              <a:rPr sz="900" spc="-10">
                <a:solidFill>
                  <a:srgbClr val="FFFFFF"/>
                </a:solidFill>
                <a:latin typeface="Calibri"/>
                <a:cs typeface="Calibri"/>
              </a:rPr>
              <a:t> </a:t>
            </a:r>
            <a:r>
              <a:rPr sz="900">
                <a:solidFill>
                  <a:srgbClr val="FFFFFF"/>
                </a:solidFill>
                <a:latin typeface="Calibri"/>
                <a:cs typeface="Calibri"/>
              </a:rPr>
              <a:t>of</a:t>
            </a:r>
            <a:r>
              <a:rPr sz="900" spc="-30">
                <a:solidFill>
                  <a:srgbClr val="FFFFFF"/>
                </a:solidFill>
                <a:latin typeface="Calibri"/>
                <a:cs typeface="Calibri"/>
              </a:rPr>
              <a:t> </a:t>
            </a:r>
            <a:r>
              <a:rPr sz="900" spc="-10">
                <a:solidFill>
                  <a:srgbClr val="FFFFFF"/>
                </a:solidFill>
                <a:latin typeface="Calibri"/>
                <a:cs typeface="Calibri"/>
              </a:rPr>
              <a:t>Ontario</a:t>
            </a:r>
            <a:endParaRPr sz="900">
              <a:latin typeface="Calibri"/>
              <a:cs typeface="Calibri"/>
            </a:endParaRPr>
          </a:p>
        </p:txBody>
      </p:sp>
      <p:grpSp>
        <p:nvGrpSpPr>
          <p:cNvPr id="3" name="object 3"/>
          <p:cNvGrpSpPr/>
          <p:nvPr/>
        </p:nvGrpSpPr>
        <p:grpSpPr>
          <a:xfrm>
            <a:off x="0" y="0"/>
            <a:ext cx="9144000" cy="5143500"/>
            <a:chOff x="0" y="0"/>
            <a:chExt cx="9144000" cy="5143500"/>
          </a:xfrm>
        </p:grpSpPr>
        <p:sp>
          <p:nvSpPr>
            <p:cNvPr id="4" name="object 4"/>
            <p:cNvSpPr/>
            <p:nvPr/>
          </p:nvSpPr>
          <p:spPr>
            <a:xfrm>
              <a:off x="908050" y="3260090"/>
              <a:ext cx="7406640" cy="0"/>
            </a:xfrm>
            <a:custGeom>
              <a:avLst/>
              <a:gdLst/>
              <a:ahLst/>
              <a:cxnLst/>
              <a:rect l="l" t="t" r="r" b="b"/>
              <a:pathLst>
                <a:path w="7406640">
                  <a:moveTo>
                    <a:pt x="0" y="0"/>
                  </a:moveTo>
                  <a:lnTo>
                    <a:pt x="7406640" y="0"/>
                  </a:lnTo>
                </a:path>
              </a:pathLst>
            </a:custGeom>
            <a:ln w="6350">
              <a:solidFill>
                <a:srgbClr val="7E7E7E"/>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0"/>
              <a:ext cx="9143999" cy="5143498"/>
            </a:xfrm>
            <a:prstGeom prst="rect">
              <a:avLst/>
            </a:prstGeom>
          </p:spPr>
        </p:pic>
      </p:grpSp>
      <p:sp>
        <p:nvSpPr>
          <p:cNvPr id="6" name="object 6"/>
          <p:cNvSpPr txBox="1">
            <a:spLocks noGrp="1"/>
          </p:cNvSpPr>
          <p:nvPr>
            <p:ph type="title"/>
          </p:nvPr>
        </p:nvSpPr>
        <p:spPr>
          <a:xfrm>
            <a:off x="825500" y="2699321"/>
            <a:ext cx="1966686" cy="1351652"/>
          </a:xfrm>
          <a:prstGeom prst="rect">
            <a:avLst/>
          </a:prstGeom>
        </p:spPr>
        <p:txBody>
          <a:bodyPr vert="horz" wrap="square" lIns="0" tIns="12700" rIns="0" bIns="0" rtlCol="0">
            <a:spAutoFit/>
          </a:bodyPr>
          <a:lstStyle/>
          <a:p>
            <a:pPr marL="12700" algn="ctr">
              <a:lnSpc>
                <a:spcPct val="100000"/>
              </a:lnSpc>
              <a:spcBef>
                <a:spcPts val="100"/>
              </a:spcBef>
            </a:pPr>
            <a:br>
              <a:rPr lang="en-US" sz="2900" b="0">
                <a:solidFill>
                  <a:srgbClr val="FFFFFF"/>
                </a:solidFill>
                <a:latin typeface="Calibri"/>
                <a:cs typeface="Calibri"/>
              </a:rPr>
            </a:br>
            <a:br>
              <a:rPr lang="en-US" sz="2900" b="0">
                <a:solidFill>
                  <a:srgbClr val="FFFFFF"/>
                </a:solidFill>
                <a:latin typeface="Calibri"/>
                <a:cs typeface="Calibri"/>
              </a:rPr>
            </a:br>
            <a:r>
              <a:rPr sz="2900" b="0">
                <a:solidFill>
                  <a:srgbClr val="FFFFFF"/>
                </a:solidFill>
                <a:latin typeface="Calibri"/>
                <a:cs typeface="Calibri"/>
              </a:rPr>
              <a:t>Thank</a:t>
            </a:r>
            <a:r>
              <a:rPr sz="2900" b="0" spc="-30">
                <a:solidFill>
                  <a:srgbClr val="FFFFFF"/>
                </a:solidFill>
                <a:latin typeface="Calibri"/>
                <a:cs typeface="Calibri"/>
              </a:rPr>
              <a:t> </a:t>
            </a:r>
            <a:r>
              <a:rPr sz="2900" b="0" spc="-55">
                <a:solidFill>
                  <a:srgbClr val="FFFFFF"/>
                </a:solidFill>
                <a:latin typeface="Calibri"/>
                <a:cs typeface="Calibri"/>
              </a:rPr>
              <a:t>You</a:t>
            </a:r>
            <a:r>
              <a:rPr lang="en-US" sz="2900" b="0" spc="-55">
                <a:solidFill>
                  <a:srgbClr val="FFFFFF"/>
                </a:solidFill>
                <a:latin typeface="Calibri"/>
                <a:cs typeface="Calibri"/>
              </a:rPr>
              <a:t> !</a:t>
            </a:r>
            <a:endParaRPr sz="2900">
              <a:latin typeface="Calibri"/>
              <a:cs typeface="Calibri"/>
            </a:endParaRPr>
          </a:p>
        </p:txBody>
      </p:sp>
      <p:pic>
        <p:nvPicPr>
          <p:cNvPr id="7" name="object 7"/>
          <p:cNvPicPr/>
          <p:nvPr/>
        </p:nvPicPr>
        <p:blipFill>
          <a:blip r:embed="rId3" cstate="print"/>
          <a:stretch>
            <a:fillRect/>
          </a:stretch>
        </p:blipFill>
        <p:spPr>
          <a:xfrm>
            <a:off x="822960" y="599440"/>
            <a:ext cx="3398520" cy="1699260"/>
          </a:xfrm>
          <a:prstGeom prst="rect">
            <a:avLst/>
          </a:prstGeom>
        </p:spPr>
      </p:pic>
    </p:spTree>
    <p:extLst>
      <p:ext uri="{BB962C8B-B14F-4D97-AF65-F5344CB8AC3E}">
        <p14:creationId xmlns:p14="http://schemas.microsoft.com/office/powerpoint/2010/main" val="1162419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E60C4-7FD7-A551-B817-A9FDDC25AAC5}"/>
              </a:ext>
            </a:extLst>
          </p:cNvPr>
          <p:cNvSpPr>
            <a:spLocks noGrp="1"/>
          </p:cNvSpPr>
          <p:nvPr>
            <p:ph type="sldNum" sz="quarter" idx="12"/>
          </p:nvPr>
        </p:nvSpPr>
        <p:spPr/>
        <p:txBody>
          <a:bodyPr/>
          <a:lstStyle/>
          <a:p>
            <a:fld id="{0B07E68F-F95F-4766-AD73-8BA768EC99B8}" type="slidenum">
              <a:rPr lang="en-CA" smtClean="0"/>
              <a:t>6</a:t>
            </a:fld>
            <a:endParaRPr lang="en-CA"/>
          </a:p>
        </p:txBody>
      </p:sp>
      <p:sp>
        <p:nvSpPr>
          <p:cNvPr id="3" name="Content Placeholder 2">
            <a:extLst>
              <a:ext uri="{FF2B5EF4-FFF2-40B4-BE49-F238E27FC236}">
                <a16:creationId xmlns:a16="http://schemas.microsoft.com/office/drawing/2014/main" id="{71774031-27F2-9E22-3806-9DD0F83A3909}"/>
              </a:ext>
            </a:extLst>
          </p:cNvPr>
          <p:cNvSpPr>
            <a:spLocks noGrp="1"/>
          </p:cNvSpPr>
          <p:nvPr>
            <p:ph sz="half" idx="1"/>
          </p:nvPr>
        </p:nvSpPr>
        <p:spPr>
          <a:xfrm>
            <a:off x="2336089" y="1038555"/>
            <a:ext cx="6215947" cy="3314911"/>
          </a:xfrm>
        </p:spPr>
        <p:txBody>
          <a:bodyPr lIns="91440" tIns="45720" rIns="91440" bIns="45720" anchor="t"/>
          <a:lstStyle/>
          <a:p>
            <a:pPr algn="l"/>
            <a:endParaRPr lang="en-US" sz="1800" b="1" i="0">
              <a:solidFill>
                <a:srgbClr val="222222"/>
              </a:solidFill>
              <a:effectLst/>
            </a:endParaRPr>
          </a:p>
          <a:p>
            <a:pPr marL="150876" lvl="1" indent="0">
              <a:buNone/>
            </a:pPr>
            <a:r>
              <a:rPr lang="en-US" sz="1800">
                <a:solidFill>
                  <a:schemeClr val="tx1"/>
                </a:solidFill>
              </a:rPr>
              <a:t>238</a:t>
            </a:r>
            <a:r>
              <a:rPr lang="en-US" sz="1800" b="1">
                <a:solidFill>
                  <a:schemeClr val="tx1"/>
                </a:solidFill>
              </a:rPr>
              <a:t> </a:t>
            </a:r>
            <a:r>
              <a:rPr lang="en-US" sz="1800">
                <a:solidFill>
                  <a:schemeClr val="tx1"/>
                </a:solidFill>
              </a:rPr>
              <a:t>(1): </a:t>
            </a:r>
            <a:r>
              <a:rPr lang="en-US" sz="1800" b="1" i="0">
                <a:solidFill>
                  <a:schemeClr val="tx1"/>
                </a:solidFill>
                <a:effectLst/>
              </a:rPr>
              <a:t>Grounds to terminate</a:t>
            </a:r>
          </a:p>
          <a:p>
            <a:pPr marL="150876" lvl="1" indent="0">
              <a:lnSpc>
                <a:spcPct val="100000"/>
              </a:lnSpc>
              <a:spcBef>
                <a:spcPts val="0"/>
              </a:spcBef>
              <a:spcAft>
                <a:spcPts val="0"/>
              </a:spcAft>
              <a:buNone/>
            </a:pPr>
            <a:r>
              <a:rPr lang="en-US" sz="1450" b="1" i="0">
                <a:solidFill>
                  <a:srgbClr val="505050"/>
                </a:solidFill>
                <a:effectLst/>
              </a:rPr>
              <a:t>	</a:t>
            </a:r>
          </a:p>
          <a:p>
            <a:pPr marL="150876" lvl="1" indent="0">
              <a:lnSpc>
                <a:spcPct val="100000"/>
              </a:lnSpc>
              <a:spcBef>
                <a:spcPts val="0"/>
              </a:spcBef>
              <a:spcAft>
                <a:spcPts val="0"/>
              </a:spcAft>
              <a:buNone/>
            </a:pPr>
            <a:r>
              <a:rPr lang="en-US" sz="1600" b="0" i="0">
                <a:solidFill>
                  <a:schemeClr val="tx1"/>
                </a:solidFill>
                <a:effectLst/>
              </a:rPr>
              <a:t>	An insurer shall not decline to issue, terminate or refuse to 	renew a contract or refuse to provide or continue a coverage or 	endorsement, except on a ground filed with the Chief Executive 	Officer under this section.  1993, c. 10, s. 19; 1997, c. 28, s. 111; 	2018, c. 8, Sched. 13, s. 22.</a:t>
            </a:r>
          </a:p>
          <a:p>
            <a:pPr marL="342900" indent="-342900">
              <a:buClrTx/>
              <a:buFont typeface="+mj-lt"/>
              <a:buAutoNum type="arabicPeriod"/>
            </a:pPr>
            <a:endParaRPr lang="en-US" sz="1600"/>
          </a:p>
          <a:p>
            <a:pPr marL="342900" indent="-342900">
              <a:buClrTx/>
              <a:buFont typeface="+mj-lt"/>
              <a:buAutoNum type="arabicPeriod"/>
            </a:pPr>
            <a:endParaRPr lang="en-US"/>
          </a:p>
          <a:p>
            <a:pPr>
              <a:buClrTx/>
              <a:buFont typeface="Arial" panose="020B0604020202020204" pitchFamily="34" charset="0"/>
              <a:buChar char="•"/>
            </a:pPr>
            <a:endParaRPr lang="en-US">
              <a:cs typeface="Calibri" panose="020F0502020204030204"/>
            </a:endParaRPr>
          </a:p>
          <a:p>
            <a:pPr>
              <a:buClrTx/>
              <a:buFont typeface="Arial" panose="020B0604020202020204" pitchFamily="34" charset="0"/>
              <a:buChar char="•"/>
            </a:pPr>
            <a:endParaRPr lang="en-US" sz="1800">
              <a:cs typeface="Calibri" panose="020F0502020204030204"/>
            </a:endParaRPr>
          </a:p>
          <a:p>
            <a:pPr marL="0" indent="0">
              <a:buClrTx/>
              <a:buNone/>
            </a:pPr>
            <a:endParaRPr lang="en-US" sz="1800">
              <a:cs typeface="Calibri" panose="020F0502020204030204"/>
            </a:endParaRPr>
          </a:p>
          <a:p>
            <a:pPr>
              <a:buClrTx/>
              <a:buFont typeface="Arial" panose="020B0604020202020204" pitchFamily="34" charset="0"/>
              <a:buChar char="•"/>
            </a:pPr>
            <a:endParaRPr lang="en-US" sz="1800">
              <a:cs typeface="Calibri" panose="020F0502020204030204"/>
            </a:endParaRPr>
          </a:p>
          <a:p>
            <a:pPr marL="0" indent="0">
              <a:buClrTx/>
              <a:buNone/>
            </a:pPr>
            <a:endParaRPr lang="en-US" sz="1800">
              <a:cs typeface="Calibri" panose="020F0502020204030204"/>
            </a:endParaRPr>
          </a:p>
        </p:txBody>
      </p:sp>
      <p:sp>
        <p:nvSpPr>
          <p:cNvPr id="6" name="Title 5">
            <a:extLst>
              <a:ext uri="{FF2B5EF4-FFF2-40B4-BE49-F238E27FC236}">
                <a16:creationId xmlns:a16="http://schemas.microsoft.com/office/drawing/2014/main" id="{C29FCDA0-515A-95E7-F99E-6B4C533675B6}"/>
              </a:ext>
            </a:extLst>
          </p:cNvPr>
          <p:cNvSpPr>
            <a:spLocks noGrp="1"/>
          </p:cNvSpPr>
          <p:nvPr>
            <p:ph type="title"/>
          </p:nvPr>
        </p:nvSpPr>
        <p:spPr>
          <a:xfrm>
            <a:off x="2480720" y="625925"/>
            <a:ext cx="6215947" cy="569830"/>
          </a:xfrm>
        </p:spPr>
        <p:txBody>
          <a:bodyPr/>
          <a:lstStyle/>
          <a:p>
            <a:r>
              <a:rPr lang="en-US" sz="3600" b="1" spc="-50">
                <a:latin typeface="+mn-lt"/>
                <a:ea typeface="+mj-ea"/>
                <a:cs typeface="+mj-cs"/>
              </a:rPr>
              <a:t>TAC Rule: Relevant Statutes </a:t>
            </a:r>
            <a:endParaRPr lang="en-US"/>
          </a:p>
        </p:txBody>
      </p:sp>
    </p:spTree>
    <p:extLst>
      <p:ext uri="{BB962C8B-B14F-4D97-AF65-F5344CB8AC3E}">
        <p14:creationId xmlns:p14="http://schemas.microsoft.com/office/powerpoint/2010/main" val="203228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E3CB1D-7167-6189-F969-5773E385A7C4}"/>
              </a:ext>
            </a:extLst>
          </p:cNvPr>
          <p:cNvSpPr>
            <a:spLocks noGrp="1"/>
          </p:cNvSpPr>
          <p:nvPr>
            <p:ph type="sldNum" sz="quarter" idx="12"/>
          </p:nvPr>
        </p:nvSpPr>
        <p:spPr>
          <a:xfrm>
            <a:off x="2480720" y="4802636"/>
            <a:ext cx="5928645" cy="273844"/>
          </a:xfrm>
        </p:spPr>
        <p:txBody>
          <a:bodyPr/>
          <a:lstStyle/>
          <a:p>
            <a:pPr algn="l"/>
            <a:r>
              <a:rPr lang="en-CA" sz="800" u="sng">
                <a:solidFill>
                  <a:srgbClr val="6EAC1C"/>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1 Unfair or Deceptive Acts or Practices (fsrao.ca)</a:t>
            </a:r>
            <a:r>
              <a:rPr lang="en-CA" sz="800">
                <a:solidFill>
                  <a:schemeClr val="bg1"/>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	</a:t>
            </a:r>
          </a:p>
          <a:p>
            <a:r>
              <a:rPr lang="en-CA" sz="800">
                <a:solidFill>
                  <a:schemeClr val="bg1"/>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								</a:t>
            </a:r>
            <a:r>
              <a:rPr lang="en-CA" sz="800" u="sng">
                <a:solidFill>
                  <a:schemeClr val="bg1"/>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 </a:t>
            </a:r>
            <a:fld id="{0B07E68F-F95F-4766-AD73-8BA768EC99B8}" type="slidenum">
              <a:rPr lang="en-CA" smtClean="0"/>
              <a:t>7</a:t>
            </a:fld>
            <a:endParaRPr lang="en-CA"/>
          </a:p>
        </p:txBody>
      </p:sp>
      <p:sp>
        <p:nvSpPr>
          <p:cNvPr id="3" name="Content Placeholder 2">
            <a:extLst>
              <a:ext uri="{FF2B5EF4-FFF2-40B4-BE49-F238E27FC236}">
                <a16:creationId xmlns:a16="http://schemas.microsoft.com/office/drawing/2014/main" id="{F483D533-4CD8-3FC2-0611-BF61CC76E24F}"/>
              </a:ext>
            </a:extLst>
          </p:cNvPr>
          <p:cNvSpPr>
            <a:spLocks noGrp="1"/>
          </p:cNvSpPr>
          <p:nvPr>
            <p:ph sz="half" idx="1"/>
          </p:nvPr>
        </p:nvSpPr>
        <p:spPr>
          <a:xfrm>
            <a:off x="2480720" y="1227762"/>
            <a:ext cx="6215947" cy="3289813"/>
          </a:xfrm>
        </p:spPr>
        <p:txBody>
          <a:bodyPr lIns="91440" tIns="45720" rIns="91440" bIns="45720" anchor="t"/>
          <a:lstStyle/>
          <a:p>
            <a:pPr marL="0" indent="0">
              <a:lnSpc>
                <a:spcPct val="107000"/>
              </a:lnSpc>
              <a:spcBef>
                <a:spcPts val="0"/>
              </a:spcBef>
              <a:spcAft>
                <a:spcPts val="0"/>
              </a:spcAft>
              <a:buNone/>
            </a:pPr>
            <a:endParaRPr lang="en-US" sz="1800" kern="100">
              <a:latin typeface="Calibri"/>
              <a:ea typeface="Calibri" panose="020F0502020204030204" pitchFamily="34" charset="0"/>
              <a:cs typeface="Times New Roman"/>
            </a:endParaRPr>
          </a:p>
          <a:p>
            <a:pPr marL="0" indent="0">
              <a:lnSpc>
                <a:spcPct val="107000"/>
              </a:lnSpc>
              <a:spcBef>
                <a:spcPts val="0"/>
              </a:spcBef>
              <a:spcAft>
                <a:spcPts val="1200"/>
              </a:spcAft>
              <a:buNone/>
            </a:pPr>
            <a:r>
              <a:rPr lang="en-US" sz="1800" b="1" kern="100">
                <a:solidFill>
                  <a:schemeClr val="tx1"/>
                </a:solidFill>
                <a:effectLst/>
                <a:latin typeface="Calibri"/>
                <a:ea typeface="Calibri" panose="020F0502020204030204" pitchFamily="34" charset="0"/>
                <a:cs typeface="Times New Roman"/>
              </a:rPr>
              <a:t>2. </a:t>
            </a:r>
            <a:r>
              <a:rPr lang="en-US" sz="1800" b="1" kern="100">
                <a:solidFill>
                  <a:schemeClr val="tx1"/>
                </a:solidFill>
                <a:latin typeface="Calibri"/>
                <a:ea typeface="Calibri" panose="020F0502020204030204" pitchFamily="34" charset="0"/>
                <a:cs typeface="Times New Roman"/>
              </a:rPr>
              <a:t>Unfair or Deceptive Acts or Practices (UDAP)</a:t>
            </a:r>
            <a:r>
              <a:rPr lang="en-US" sz="1800" b="1" kern="100" baseline="30000">
                <a:solidFill>
                  <a:schemeClr val="tx1"/>
                </a:solidFill>
                <a:latin typeface="Calibri"/>
                <a:ea typeface="Calibri" panose="020F0502020204030204" pitchFamily="34" charset="0"/>
                <a:cs typeface="Times New Roman"/>
              </a:rPr>
              <a:t>1</a:t>
            </a:r>
            <a:endParaRPr lang="en-CA" sz="1800" u="sng">
              <a:solidFill>
                <a:schemeClr val="tx1"/>
              </a:solidFill>
              <a:effectLst/>
              <a:latin typeface="Calibri" panose="020F0502020204030204" pitchFamily="34" charset="0"/>
              <a:ea typeface="Calibri" panose="020F0502020204030204" pitchFamily="34" charset="0"/>
            </a:endParaRPr>
          </a:p>
          <a:p>
            <a:pPr marL="216000" indent="-216000">
              <a:lnSpc>
                <a:spcPct val="107000"/>
              </a:lnSpc>
              <a:spcBef>
                <a:spcPts val="0"/>
              </a:spcBef>
              <a:spcAft>
                <a:spcPts val="600"/>
              </a:spcAft>
              <a:buClrTx/>
              <a:buFont typeface="Arial" panose="020B0604020202020204" pitchFamily="34" charset="0"/>
              <a:buChar char="•"/>
            </a:pPr>
            <a:r>
              <a:rPr lang="en-US" sz="1800" kern="100">
                <a:solidFill>
                  <a:schemeClr val="tx1"/>
                </a:solidFill>
                <a:latin typeface="Calibri"/>
                <a:ea typeface="Calibri" panose="020F0502020204030204" pitchFamily="34" charset="0"/>
                <a:cs typeface="Times New Roman"/>
              </a:rPr>
              <a:t>Amended June 1, 2023  - to strengthen and enhance consumer protection – clearly defines outcomes that are unfair or harmful to customers. </a:t>
            </a:r>
            <a:endParaRPr lang="en-US" sz="1800" kern="100">
              <a:solidFill>
                <a:schemeClr val="tx1"/>
              </a:solidFill>
              <a:latin typeface="Calibri" panose="020F0502020204030204" pitchFamily="34" charset="0"/>
              <a:ea typeface="Calibri" panose="020F0502020204030204" pitchFamily="34" charset="0"/>
              <a:cs typeface="Times New Roman"/>
            </a:endParaRPr>
          </a:p>
          <a:p>
            <a:pPr marL="216000" indent="-216000">
              <a:lnSpc>
                <a:spcPct val="107000"/>
              </a:lnSpc>
              <a:spcBef>
                <a:spcPts val="0"/>
              </a:spcBef>
              <a:spcAft>
                <a:spcPts val="600"/>
              </a:spcAft>
              <a:buClrTx/>
              <a:buFont typeface="Arial" panose="020B0604020202020204" pitchFamily="34" charset="0"/>
              <a:buChar char="•"/>
            </a:pPr>
            <a:r>
              <a:rPr lang="en-US" sz="1800" kern="100">
                <a:solidFill>
                  <a:schemeClr val="tx1"/>
                </a:solidFill>
                <a:latin typeface="Calibri"/>
                <a:ea typeface="Calibri" panose="020F0502020204030204" pitchFamily="34" charset="0"/>
                <a:cs typeface="Times New Roman"/>
              </a:rPr>
              <a:t>Broadens scope of actions/inactions that may be deemed unfair</a:t>
            </a:r>
            <a:endParaRPr lang="en-US" sz="1800" kern="100">
              <a:solidFill>
                <a:schemeClr val="tx1"/>
              </a:solidFill>
              <a:latin typeface="Calibri" panose="020F0502020204030204" pitchFamily="34" charset="0"/>
              <a:ea typeface="Calibri" panose="020F0502020204030204" pitchFamily="34" charset="0"/>
              <a:cs typeface="Times New Roman"/>
            </a:endParaRPr>
          </a:p>
          <a:p>
            <a:pPr marL="216000" indent="-216000">
              <a:lnSpc>
                <a:spcPct val="107000"/>
              </a:lnSpc>
              <a:spcBef>
                <a:spcPts val="0"/>
              </a:spcBef>
              <a:spcAft>
                <a:spcPts val="600"/>
              </a:spcAft>
              <a:buClrTx/>
              <a:buFont typeface="Arial" panose="020B0604020202020204" pitchFamily="34" charset="0"/>
              <a:buChar char="•"/>
            </a:pPr>
            <a:r>
              <a:rPr lang="en-US" sz="1800" kern="100">
                <a:solidFill>
                  <a:schemeClr val="tx1"/>
                </a:solidFill>
                <a:latin typeface="Calibri"/>
                <a:ea typeface="Calibri" panose="020F0502020204030204" pitchFamily="34" charset="0"/>
                <a:cs typeface="Times New Roman"/>
              </a:rPr>
              <a:t>Creates potential liability: directors/ officers/other employees</a:t>
            </a:r>
            <a:endParaRPr lang="en-US" sz="1800" kern="100">
              <a:solidFill>
                <a:schemeClr val="tx1"/>
              </a:solidFill>
              <a:latin typeface="Calibri" panose="020F0502020204030204" pitchFamily="34" charset="0"/>
              <a:ea typeface="Calibri" panose="020F0502020204030204" pitchFamily="34" charset="0"/>
              <a:cs typeface="Times New Roman"/>
            </a:endParaRPr>
          </a:p>
          <a:p>
            <a:endParaRPr lang="en-US"/>
          </a:p>
        </p:txBody>
      </p:sp>
      <p:sp>
        <p:nvSpPr>
          <p:cNvPr id="6" name="Title 5">
            <a:extLst>
              <a:ext uri="{FF2B5EF4-FFF2-40B4-BE49-F238E27FC236}">
                <a16:creationId xmlns:a16="http://schemas.microsoft.com/office/drawing/2014/main" id="{FDDA1AA6-0569-9724-CF06-B0380A18CED8}"/>
              </a:ext>
            </a:extLst>
          </p:cNvPr>
          <p:cNvSpPr>
            <a:spLocks noGrp="1"/>
          </p:cNvSpPr>
          <p:nvPr>
            <p:ph type="title"/>
          </p:nvPr>
        </p:nvSpPr>
        <p:spPr>
          <a:xfrm>
            <a:off x="2480720" y="625925"/>
            <a:ext cx="6215947" cy="601838"/>
          </a:xfrm>
        </p:spPr>
        <p:txBody>
          <a:bodyPr/>
          <a:lstStyle/>
          <a:p>
            <a:r>
              <a:rPr lang="en-US" sz="3600" b="1" spc="-50">
                <a:latin typeface="+mn-lt"/>
                <a:ea typeface="+mj-ea"/>
                <a:cs typeface="+mj-cs"/>
              </a:rPr>
              <a:t>TAC Rule: Relevant Statutes </a:t>
            </a:r>
            <a:endParaRPr lang="en-US"/>
          </a:p>
        </p:txBody>
      </p:sp>
    </p:spTree>
    <p:extLst>
      <p:ext uri="{BB962C8B-B14F-4D97-AF65-F5344CB8AC3E}">
        <p14:creationId xmlns:p14="http://schemas.microsoft.com/office/powerpoint/2010/main" val="3859096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E67D5E-759E-38CC-95C7-4EE137BDBD2D}"/>
              </a:ext>
            </a:extLst>
          </p:cNvPr>
          <p:cNvSpPr>
            <a:spLocks noGrp="1"/>
          </p:cNvSpPr>
          <p:nvPr>
            <p:ph type="sldNum" sz="quarter" idx="12"/>
          </p:nvPr>
        </p:nvSpPr>
        <p:spPr/>
        <p:txBody>
          <a:bodyPr/>
          <a:lstStyle/>
          <a:p>
            <a:fld id="{0B07E68F-F95F-4766-AD73-8BA768EC99B8}" type="slidenum">
              <a:rPr lang="en-CA" smtClean="0"/>
              <a:t>8</a:t>
            </a:fld>
            <a:endParaRPr lang="en-CA"/>
          </a:p>
        </p:txBody>
      </p:sp>
      <p:sp>
        <p:nvSpPr>
          <p:cNvPr id="3" name="Content Placeholder 2">
            <a:extLst>
              <a:ext uri="{FF2B5EF4-FFF2-40B4-BE49-F238E27FC236}">
                <a16:creationId xmlns:a16="http://schemas.microsoft.com/office/drawing/2014/main" id="{70001858-8924-A373-3A6A-96C2365C3C07}"/>
              </a:ext>
            </a:extLst>
          </p:cNvPr>
          <p:cNvSpPr>
            <a:spLocks noGrp="1"/>
          </p:cNvSpPr>
          <p:nvPr>
            <p:ph sz="half" idx="1"/>
          </p:nvPr>
        </p:nvSpPr>
        <p:spPr>
          <a:xfrm>
            <a:off x="2480720" y="1277711"/>
            <a:ext cx="6508191" cy="3865789"/>
          </a:xfrm>
        </p:spPr>
        <p:txBody>
          <a:bodyPr lIns="91440" tIns="45720" rIns="91440" bIns="45720" anchor="t"/>
          <a:lstStyle/>
          <a:p>
            <a:pPr marL="0" indent="0">
              <a:lnSpc>
                <a:spcPct val="107000"/>
              </a:lnSpc>
              <a:spcBef>
                <a:spcPts val="0"/>
              </a:spcBef>
              <a:spcAft>
                <a:spcPts val="1200"/>
              </a:spcAft>
              <a:buClrTx/>
              <a:buNone/>
            </a:pPr>
            <a:r>
              <a:rPr lang="en-US" sz="1800" kern="100">
                <a:solidFill>
                  <a:schemeClr val="tx1"/>
                </a:solidFill>
                <a:latin typeface="Calibri"/>
                <a:ea typeface="Calibri" panose="020F0502020204030204" pitchFamily="34" charset="0"/>
                <a:cs typeface="Times New Roman"/>
              </a:rPr>
              <a:t>Sections 3 - 10 provide for what constitutes Unfair and Deceptive Practices.</a:t>
            </a:r>
            <a:endParaRPr lang="en-US" sz="1800" kern="100">
              <a:solidFill>
                <a:schemeClr val="tx1"/>
              </a:solidFill>
              <a:ea typeface="Calibri" panose="020F0502020204030204" pitchFamily="34" charset="0"/>
              <a:cs typeface="Times New Roman"/>
            </a:endParaRPr>
          </a:p>
          <a:p>
            <a:pPr marL="0" indent="0">
              <a:lnSpc>
                <a:spcPct val="107000"/>
              </a:lnSpc>
              <a:spcBef>
                <a:spcPts val="0"/>
              </a:spcBef>
              <a:spcAft>
                <a:spcPts val="1200"/>
              </a:spcAft>
              <a:buClrTx/>
              <a:buNone/>
            </a:pPr>
            <a:r>
              <a:rPr lang="en-US" sz="1800" kern="100">
                <a:solidFill>
                  <a:schemeClr val="tx1"/>
                </a:solidFill>
                <a:ea typeface="Calibri" panose="020F0502020204030204" pitchFamily="34" charset="0"/>
                <a:cs typeface="Times New Roman"/>
              </a:rPr>
              <a:t>s. 9(1)(</a:t>
            </a:r>
            <a:r>
              <a:rPr lang="en-US" sz="1800" kern="100" err="1">
                <a:solidFill>
                  <a:schemeClr val="tx1"/>
                </a:solidFill>
                <a:ea typeface="Calibri" panose="020F0502020204030204" pitchFamily="34" charset="0"/>
                <a:cs typeface="Times New Roman"/>
              </a:rPr>
              <a:t>i</a:t>
            </a:r>
            <a:r>
              <a:rPr lang="en-US" sz="1800" kern="100">
                <a:solidFill>
                  <a:schemeClr val="tx1"/>
                </a:solidFill>
                <a:ea typeface="Calibri" panose="020F0502020204030204" pitchFamily="34" charset="0"/>
                <a:cs typeface="Times New Roman"/>
              </a:rPr>
              <a:t>), speaks </a:t>
            </a:r>
            <a:r>
              <a:rPr lang="en-US" sz="1800" kern="100">
                <a:solidFill>
                  <a:schemeClr val="tx1"/>
                </a:solidFill>
                <a:latin typeface="Calibri"/>
                <a:ea typeface="Calibri" panose="020F0502020204030204" pitchFamily="34" charset="0"/>
                <a:cs typeface="Times New Roman"/>
              </a:rPr>
              <a:t>to </a:t>
            </a:r>
            <a:r>
              <a:rPr lang="en-CA" sz="1800">
                <a:solidFill>
                  <a:schemeClr val="tx1"/>
                </a:solidFill>
                <a:latin typeface="Calibri" panose="020F0502020204030204" pitchFamily="34" charset="0"/>
                <a:ea typeface="Calibri" panose="020F0502020204030204" pitchFamily="34" charset="0"/>
              </a:rPr>
              <a:t>prohibited </a:t>
            </a:r>
            <a:r>
              <a:rPr lang="en-US" sz="1800" kern="100">
                <a:solidFill>
                  <a:schemeClr val="tx1"/>
                </a:solidFill>
                <a:effectLst/>
                <a:latin typeface="Calibri"/>
                <a:ea typeface="Calibri" panose="020F0502020204030204" pitchFamily="34" charset="0"/>
                <a:cs typeface="Times New Roman"/>
              </a:rPr>
              <a:t>conduct in auto insurance </a:t>
            </a:r>
            <a:br>
              <a:rPr lang="en-US" sz="1800" kern="100">
                <a:solidFill>
                  <a:schemeClr val="tx1"/>
                </a:solidFill>
                <a:effectLst/>
                <a:latin typeface="Calibri"/>
                <a:ea typeface="Calibri" panose="020F0502020204030204" pitchFamily="34" charset="0"/>
                <a:cs typeface="Times New Roman"/>
              </a:rPr>
            </a:br>
            <a:r>
              <a:rPr lang="en-US" sz="1800" kern="100">
                <a:solidFill>
                  <a:schemeClr val="tx1"/>
                </a:solidFill>
                <a:effectLst/>
                <a:latin typeface="Calibri"/>
                <a:ea typeface="Calibri" panose="020F0502020204030204" pitchFamily="34" charset="0"/>
                <a:cs typeface="Times New Roman"/>
              </a:rPr>
              <a:t>(quotes, </a:t>
            </a:r>
            <a:r>
              <a:rPr lang="en-US" sz="1800" kern="100">
                <a:solidFill>
                  <a:schemeClr val="tx1"/>
                </a:solidFill>
                <a:latin typeface="Calibri"/>
                <a:ea typeface="Calibri" panose="020F0502020204030204" pitchFamily="34" charset="0"/>
                <a:cs typeface="Times New Roman"/>
              </a:rPr>
              <a:t>applications or renewals). Includes but not limited to</a:t>
            </a:r>
            <a:r>
              <a:rPr lang="en-US" sz="1800" kern="100">
                <a:solidFill>
                  <a:schemeClr val="tx1"/>
                </a:solidFill>
                <a:effectLst/>
                <a:latin typeface="Calibri"/>
                <a:ea typeface="Calibri" panose="020F0502020204030204" pitchFamily="34" charset="0"/>
                <a:cs typeface="Times New Roman"/>
              </a:rPr>
              <a:t>:</a:t>
            </a:r>
            <a:r>
              <a:rPr lang="en-US" sz="1800" kern="100">
                <a:solidFill>
                  <a:schemeClr val="tx1"/>
                </a:solidFill>
                <a:latin typeface="Calibri"/>
                <a:ea typeface="Calibri" panose="020F0502020204030204" pitchFamily="34" charset="0"/>
                <a:cs typeface="Times New Roman"/>
              </a:rPr>
              <a:t> </a:t>
            </a:r>
          </a:p>
          <a:p>
            <a:pPr marL="212580" indent="-212580">
              <a:lnSpc>
                <a:spcPct val="100000"/>
              </a:lnSpc>
              <a:spcBef>
                <a:spcPts val="0"/>
              </a:spcBef>
              <a:spcAft>
                <a:spcPts val="600"/>
              </a:spcAft>
              <a:buClrTx/>
              <a:buFont typeface="Arial" panose="020B0604020202020204" pitchFamily="34" charset="0"/>
              <a:buChar char="•"/>
            </a:pPr>
            <a:r>
              <a:rPr lang="en-US" sz="1800" kern="100" spc="-2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Variances in formal/informal processes which make it more difficult for certain persons to interact with insurer/broker/agent to discourage/ delay their application, renewal or obtaining  insurance;</a:t>
            </a:r>
          </a:p>
          <a:p>
            <a:pPr marL="212580" indent="-212580">
              <a:lnSpc>
                <a:spcPct val="100000"/>
              </a:lnSpc>
              <a:spcBef>
                <a:spcPts val="0"/>
              </a:spcBef>
              <a:spcAft>
                <a:spcPts val="600"/>
              </a:spcAft>
              <a:buClrTx/>
              <a:buFont typeface="Arial" panose="020B0604020202020204" pitchFamily="34" charset="0"/>
              <a:buChar char="•"/>
            </a:pPr>
            <a:r>
              <a:rPr lang="en-US" sz="1800" kern="100" spc="-20">
                <a:solidFill>
                  <a:schemeClr val="tx1"/>
                </a:solidFill>
                <a:latin typeface="Calibri" panose="020F0502020204030204" pitchFamily="34" charset="0"/>
                <a:ea typeface="Calibri" panose="020F0502020204030204" pitchFamily="34" charset="0"/>
                <a:cs typeface="Times New Roman" panose="02020603050405020304" pitchFamily="18" charset="0"/>
              </a:rPr>
              <a:t>Making the issuance of an auto policy conditional on purchasing another one; </a:t>
            </a:r>
          </a:p>
          <a:p>
            <a:endParaRPr lang="en-US"/>
          </a:p>
        </p:txBody>
      </p:sp>
      <p:sp>
        <p:nvSpPr>
          <p:cNvPr id="6" name="Title 5">
            <a:extLst>
              <a:ext uri="{FF2B5EF4-FFF2-40B4-BE49-F238E27FC236}">
                <a16:creationId xmlns:a16="http://schemas.microsoft.com/office/drawing/2014/main" id="{33BBEFB5-8358-7A70-9DA2-EB4916608C66}"/>
              </a:ext>
            </a:extLst>
          </p:cNvPr>
          <p:cNvSpPr>
            <a:spLocks noGrp="1"/>
          </p:cNvSpPr>
          <p:nvPr>
            <p:ph type="title"/>
          </p:nvPr>
        </p:nvSpPr>
        <p:spPr/>
        <p:txBody>
          <a:bodyPr/>
          <a:lstStyle/>
          <a:p>
            <a:r>
              <a:rPr lang="en-US" sz="3600" b="1" spc="-50">
                <a:latin typeface="+mn-lt"/>
                <a:ea typeface="+mj-ea"/>
                <a:cs typeface="+mj-cs"/>
              </a:rPr>
              <a:t>TAC Rule: Relevant Statutes </a:t>
            </a:r>
            <a:endParaRPr lang="en-US"/>
          </a:p>
        </p:txBody>
      </p:sp>
    </p:spTree>
    <p:extLst>
      <p:ext uri="{BB962C8B-B14F-4D97-AF65-F5344CB8AC3E}">
        <p14:creationId xmlns:p14="http://schemas.microsoft.com/office/powerpoint/2010/main" val="4038395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4E8710-77FF-9479-4328-0B639844D8C7}"/>
              </a:ext>
            </a:extLst>
          </p:cNvPr>
          <p:cNvSpPr>
            <a:spLocks noGrp="1"/>
          </p:cNvSpPr>
          <p:nvPr>
            <p:ph type="sldNum" sz="quarter" idx="12"/>
          </p:nvPr>
        </p:nvSpPr>
        <p:spPr/>
        <p:txBody>
          <a:bodyPr/>
          <a:lstStyle/>
          <a:p>
            <a:fld id="{0B07E68F-F95F-4766-AD73-8BA768EC99B8}" type="slidenum">
              <a:rPr lang="en-CA" smtClean="0"/>
              <a:t>9</a:t>
            </a:fld>
            <a:endParaRPr lang="en-CA"/>
          </a:p>
        </p:txBody>
      </p:sp>
      <p:sp>
        <p:nvSpPr>
          <p:cNvPr id="3" name="Content Placeholder 2">
            <a:extLst>
              <a:ext uri="{FF2B5EF4-FFF2-40B4-BE49-F238E27FC236}">
                <a16:creationId xmlns:a16="http://schemas.microsoft.com/office/drawing/2014/main" id="{BF64053D-06EF-E775-2707-954BF3CC6E6D}"/>
              </a:ext>
            </a:extLst>
          </p:cNvPr>
          <p:cNvSpPr>
            <a:spLocks noGrp="1"/>
          </p:cNvSpPr>
          <p:nvPr>
            <p:ph sz="half" idx="1"/>
          </p:nvPr>
        </p:nvSpPr>
        <p:spPr>
          <a:xfrm>
            <a:off x="2480720" y="1248310"/>
            <a:ext cx="6438197" cy="3827124"/>
          </a:xfrm>
        </p:spPr>
        <p:txBody>
          <a:bodyPr lIns="91440" tIns="45720" rIns="91440" bIns="45720" anchor="t"/>
          <a:lstStyle/>
          <a:p>
            <a:pPr marL="215900" lvl="1" indent="-215900">
              <a:lnSpc>
                <a:spcPct val="100000"/>
              </a:lnSpc>
              <a:spcBef>
                <a:spcPts val="0"/>
              </a:spcBef>
              <a:spcAft>
                <a:spcPts val="600"/>
              </a:spcAft>
              <a:buClrTx/>
              <a:buFont typeface="Arial" panose="020B0604020202020204" pitchFamily="34" charset="0"/>
              <a:buChar char="•"/>
            </a:pPr>
            <a:r>
              <a:rPr lang="en-US" sz="1800" kern="100" spc="-20">
                <a:solidFill>
                  <a:schemeClr val="tx1"/>
                </a:solidFill>
                <a:effectLst/>
                <a:latin typeface="Calibri"/>
                <a:ea typeface="Calibri" panose="020F0502020204030204" pitchFamily="34" charset="0"/>
                <a:cs typeface="Times New Roman"/>
              </a:rPr>
              <a:t>Miscla</a:t>
            </a:r>
            <a:r>
              <a:rPr lang="en-US" sz="1800" kern="100" spc="-20">
                <a:solidFill>
                  <a:schemeClr val="tx1"/>
                </a:solidFill>
                <a:latin typeface="Calibri"/>
                <a:ea typeface="Calibri" panose="020F0502020204030204" pitchFamily="34" charset="0"/>
                <a:cs typeface="Times New Roman"/>
              </a:rPr>
              <a:t>ssifying a person or vehicle in a way that is contrary to the risk classification system being used. </a:t>
            </a:r>
            <a:endParaRPr lang="en-US" sz="1800" spc="-50">
              <a:solidFill>
                <a:schemeClr val="tx1"/>
              </a:solidFill>
              <a:cs typeface="Calibri" panose="020F0502020204030204"/>
            </a:endParaRPr>
          </a:p>
          <a:p>
            <a:pPr marL="215900" lvl="1" indent="-215900">
              <a:lnSpc>
                <a:spcPct val="100000"/>
              </a:lnSpc>
              <a:spcBef>
                <a:spcPts val="0"/>
              </a:spcBef>
              <a:spcAft>
                <a:spcPts val="600"/>
              </a:spcAft>
              <a:buClrTx/>
              <a:buFont typeface="Arial" panose="020B0604020202020204" pitchFamily="34" charset="0"/>
              <a:buChar char="•"/>
            </a:pPr>
            <a:r>
              <a:rPr lang="en-US" sz="1800" spc="-20">
                <a:solidFill>
                  <a:schemeClr val="tx1"/>
                </a:solidFill>
              </a:rPr>
              <a:t>Inducements/Incentives: Offering rebates, payments, gifts, allowances anything of value to the insured/proposed insured,</a:t>
            </a:r>
            <a:endParaRPr lang="en-US" sz="1800" spc="-20">
              <a:solidFill>
                <a:schemeClr val="tx1"/>
              </a:solidFill>
              <a:cs typeface="Calibri" panose="020F0502020204030204"/>
            </a:endParaRPr>
          </a:p>
          <a:p>
            <a:pPr marL="847725" lvl="4" indent="-285750">
              <a:spcAft>
                <a:spcPts val="600"/>
              </a:spcAft>
              <a:buClrTx/>
              <a:buFont typeface="Arial" panose="020B0604020202020204" pitchFamily="34" charset="0"/>
              <a:buChar char="•"/>
            </a:pPr>
            <a:r>
              <a:rPr lang="en-US" sz="1800">
                <a:solidFill>
                  <a:schemeClr val="tx1"/>
                </a:solidFill>
              </a:rPr>
              <a:t>In a manner a reasonable person would not consider to be clear and transparent</a:t>
            </a:r>
            <a:endParaRPr lang="en-US" sz="1800">
              <a:solidFill>
                <a:schemeClr val="tx1"/>
              </a:solidFill>
              <a:cs typeface="Calibri"/>
            </a:endParaRPr>
          </a:p>
          <a:p>
            <a:pPr marL="847725" lvl="4" indent="-285750">
              <a:spcAft>
                <a:spcPts val="600"/>
              </a:spcAft>
              <a:buClrTx/>
              <a:buFont typeface="Arial" panose="020B0604020202020204" pitchFamily="34" charset="0"/>
              <a:buChar char="•"/>
            </a:pPr>
            <a:r>
              <a:rPr lang="en-US" sz="1800">
                <a:solidFill>
                  <a:schemeClr val="tx1"/>
                </a:solidFill>
              </a:rPr>
              <a:t>Otherwise prohibited by law </a:t>
            </a:r>
            <a:endParaRPr lang="en-US" sz="1800">
              <a:solidFill>
                <a:schemeClr val="tx1"/>
              </a:solidFill>
              <a:cs typeface="Calibri"/>
            </a:endParaRPr>
          </a:p>
          <a:p>
            <a:pPr marL="847725" lvl="4" indent="-285750">
              <a:spcAft>
                <a:spcPts val="600"/>
              </a:spcAft>
              <a:buClrTx/>
              <a:buFont typeface="Arial" panose="020B0604020202020204" pitchFamily="34" charset="0"/>
              <a:buChar char="•"/>
            </a:pPr>
            <a:r>
              <a:rPr lang="en-US" sz="1800">
                <a:solidFill>
                  <a:schemeClr val="tx1"/>
                </a:solidFill>
              </a:rPr>
              <a:t>As an incentive or inducement to purchase/renew/retain insurance product</a:t>
            </a:r>
            <a:endParaRPr lang="en-US" sz="1800">
              <a:solidFill>
                <a:schemeClr val="tx1"/>
              </a:solidFill>
              <a:cs typeface="Calibri"/>
            </a:endParaRPr>
          </a:p>
          <a:p>
            <a:pPr marL="847725" lvl="4" indent="-285750">
              <a:spcAft>
                <a:spcPts val="600"/>
              </a:spcAft>
              <a:buClrTx/>
              <a:buFont typeface="Arial" panose="020B0604020202020204" pitchFamily="34" charset="0"/>
              <a:buChar char="•"/>
            </a:pPr>
            <a:r>
              <a:rPr lang="en-US" sz="1800" spc="-20">
                <a:solidFill>
                  <a:schemeClr val="tx1"/>
                </a:solidFill>
                <a:cs typeface="Calibri" panose="020F0502020204030204"/>
              </a:rPr>
              <a:t>Brokers are reminded that it is considered an act of misconduct under Reg. 991: 15(1)(3) to offer inducements to any prospective insured to insure.</a:t>
            </a:r>
            <a:endParaRPr lang="en-US" sz="1800" spc="-20">
              <a:solidFill>
                <a:schemeClr val="tx1"/>
              </a:solidFill>
            </a:endParaRPr>
          </a:p>
          <a:p>
            <a:pPr marL="287655" lvl="1">
              <a:buClrTx/>
              <a:buFont typeface="Wingdings" panose="05000000000000000000" pitchFamily="2" charset="2"/>
              <a:buChar char="§"/>
            </a:pPr>
            <a:endParaRPr lang="en-US" sz="1800">
              <a:solidFill>
                <a:schemeClr val="tx1"/>
              </a:solidFill>
              <a:cs typeface="Calibri" panose="020F0502020204030204"/>
            </a:endParaRPr>
          </a:p>
          <a:p>
            <a:pPr marL="287655" lvl="1">
              <a:buClrTx/>
              <a:buFont typeface="Wingdings" panose="05000000000000000000" pitchFamily="2" charset="2"/>
              <a:buChar char="§"/>
            </a:pPr>
            <a:endParaRPr lang="en-US" sz="1800">
              <a:solidFill>
                <a:schemeClr val="tx1"/>
              </a:solidFill>
              <a:cs typeface="Calibri" panose="020F0502020204030204"/>
            </a:endParaRPr>
          </a:p>
          <a:p>
            <a:pPr marL="287655" lvl="1">
              <a:buClrTx/>
              <a:buFont typeface="Wingdings" panose="05000000000000000000" pitchFamily="2" charset="2"/>
              <a:buChar char="§"/>
            </a:pPr>
            <a:endParaRPr lang="en-US" sz="1800">
              <a:solidFill>
                <a:schemeClr val="tx1"/>
              </a:solidFill>
              <a:cs typeface="Calibri" panose="020F0502020204030204"/>
            </a:endParaRPr>
          </a:p>
        </p:txBody>
      </p:sp>
      <p:sp>
        <p:nvSpPr>
          <p:cNvPr id="6" name="Title 5">
            <a:extLst>
              <a:ext uri="{FF2B5EF4-FFF2-40B4-BE49-F238E27FC236}">
                <a16:creationId xmlns:a16="http://schemas.microsoft.com/office/drawing/2014/main" id="{5576F75A-E4FA-1758-FC0F-AF9F3BF762C3}"/>
              </a:ext>
            </a:extLst>
          </p:cNvPr>
          <p:cNvSpPr>
            <a:spLocks noGrp="1"/>
          </p:cNvSpPr>
          <p:nvPr>
            <p:ph type="title"/>
          </p:nvPr>
        </p:nvSpPr>
        <p:spPr>
          <a:xfrm>
            <a:off x="2480720" y="625925"/>
            <a:ext cx="6215947" cy="622386"/>
          </a:xfrm>
        </p:spPr>
        <p:txBody>
          <a:bodyPr/>
          <a:lstStyle/>
          <a:p>
            <a:r>
              <a:rPr lang="en-US" sz="3600" b="1" spc="-50">
                <a:latin typeface="+mn-lt"/>
                <a:ea typeface="+mj-ea"/>
                <a:cs typeface="+mj-cs"/>
              </a:rPr>
              <a:t>TAC Rule: Relevant Statutes </a:t>
            </a:r>
            <a:endParaRPr lang="en-US"/>
          </a:p>
        </p:txBody>
      </p:sp>
    </p:spTree>
    <p:extLst>
      <p:ext uri="{BB962C8B-B14F-4D97-AF65-F5344CB8AC3E}">
        <p14:creationId xmlns:p14="http://schemas.microsoft.com/office/powerpoint/2010/main" val="2385576716"/>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f56a4e5-206b-409b-b735-7886d6583bd6">
      <UserInfo>
        <DisplayName>Jessica Harper</DisplayName>
        <AccountId>18</AccountId>
        <AccountType/>
      </UserInfo>
    </SharedWithUsers>
    <TaxCatchAll xmlns="4f56a4e5-206b-409b-b735-7886d6583bd6"/>
    <lcf76f155ced4ddcb4097134ff3c332f xmlns="02c1a614-3e86-489c-ac0d-51353e1f601d">
      <Terms xmlns="http://schemas.microsoft.com/office/infopath/2007/PartnerControls"/>
    </lcf76f155ced4ddcb4097134ff3c332f>
    <DateandTime xmlns="02c1a614-3e86-489c-ac0d-51353e1f601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0716F8C6B4784A86414D181856D03B" ma:contentTypeVersion="17" ma:contentTypeDescription="Create a new document." ma:contentTypeScope="" ma:versionID="272d97987ffc9ad0f9a5177fc63b1db2">
  <xsd:schema xmlns:xsd="http://www.w3.org/2001/XMLSchema" xmlns:xs="http://www.w3.org/2001/XMLSchema" xmlns:p="http://schemas.microsoft.com/office/2006/metadata/properties" xmlns:ns2="02c1a614-3e86-489c-ac0d-51353e1f601d" xmlns:ns3="4f56a4e5-206b-409b-b735-7886d6583bd6" targetNamespace="http://schemas.microsoft.com/office/2006/metadata/properties" ma:root="true" ma:fieldsID="f3c05d9235dc4de570196f709d8fdba1" ns2:_="" ns3:_="">
    <xsd:import namespace="02c1a614-3e86-489c-ac0d-51353e1f601d"/>
    <xsd:import namespace="4f56a4e5-206b-409b-b735-7886d6583b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3:SharedWithUsers" minOccurs="0"/>
                <xsd:element ref="ns3:SharedWithDetails" minOccurs="0"/>
                <xsd:element ref="ns2:DateandTime" minOccurs="0"/>
                <xsd:element ref="ns2:lcf76f155ced4ddcb4097134ff3c332f" minOccurs="0"/>
                <xsd:element ref="ns3:TaxCatchAll"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c1a614-3e86-489c-ac0d-51353e1f60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DateandTime" ma:index="17" nillable="true" ma:displayName="Date and Time" ma:format="DateTime" ma:internalName="DateandTime">
      <xsd:simpleType>
        <xsd:restriction base="dms:DateTim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4f9d551-4324-46e5-b14b-06139670f59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56a4e5-206b-409b-b735-7886d6583b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a8d96d0-0e70-4912-a10a-95baade0df4a}" ma:internalName="TaxCatchAll" ma:showField="CatchAllData" ma:web="4f56a4e5-206b-409b-b735-7886d6583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6F914E-F4C2-4231-8B59-C8A825D80E54}">
  <ds:schemaRefs>
    <ds:schemaRef ds:uri="02c1a614-3e86-489c-ac0d-51353e1f601d"/>
    <ds:schemaRef ds:uri="4f56a4e5-206b-409b-b735-7886d6583b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0C06C61-A5CC-4CC7-9A07-5EDC9FDF620D}">
  <ds:schemaRefs>
    <ds:schemaRef ds:uri="http://schemas.microsoft.com/sharepoint/v3/contenttype/forms"/>
  </ds:schemaRefs>
</ds:datastoreItem>
</file>

<file path=customXml/itemProps3.xml><?xml version="1.0" encoding="utf-8"?>
<ds:datastoreItem xmlns:ds="http://schemas.openxmlformats.org/officeDocument/2006/customXml" ds:itemID="{9D36FB5F-8912-46C4-BAC2-A390ED297FFC}">
  <ds:schemaRefs>
    <ds:schemaRef ds:uri="02c1a614-3e86-489c-ac0d-51353e1f601d"/>
    <ds:schemaRef ds:uri="4f56a4e5-206b-409b-b735-7886d6583b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3921</Words>
  <Application>Microsoft Office PowerPoint</Application>
  <PresentationFormat>On-screen Show (16:9)</PresentationFormat>
  <Paragraphs>392</Paragraphs>
  <Slides>56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Calibri Light</vt:lpstr>
      <vt:lpstr>Segoe UI</vt:lpstr>
      <vt:lpstr>Symbol</vt:lpstr>
      <vt:lpstr>Wingdings</vt:lpstr>
      <vt:lpstr>Retrospect</vt:lpstr>
      <vt:lpstr>Office Theme</vt:lpstr>
      <vt:lpstr>All Broker Town Hall Take-All-Comers Rule  </vt:lpstr>
      <vt:lpstr> Take-All-Comers (TAC) Rule </vt:lpstr>
      <vt:lpstr>TAC Rule: Relevant Statutes</vt:lpstr>
      <vt:lpstr>TAC Rule: Relevant Statutes  </vt:lpstr>
      <vt:lpstr>TAC Rule: Relevant Statutes </vt:lpstr>
      <vt:lpstr>TAC Rule: Relevant Statutes </vt:lpstr>
      <vt:lpstr>TAC Rule: Relevant Statutes </vt:lpstr>
      <vt:lpstr>TAC Rule: Relevant Statutes </vt:lpstr>
      <vt:lpstr>TAC Rule: Relevant Statutes </vt:lpstr>
      <vt:lpstr>TAC Rule: Relevant Statutes </vt:lpstr>
      <vt:lpstr>TAC Rule: Application</vt:lpstr>
      <vt:lpstr>TAC Rule: Application</vt:lpstr>
      <vt:lpstr>TAC Rule: FSRA Report3  </vt:lpstr>
      <vt:lpstr>TAC Rule: FSRA Report  </vt:lpstr>
      <vt:lpstr>TAC Rule: FSRA Report: Aggregators</vt:lpstr>
      <vt:lpstr>RIBO TAC Report: Released June 2023</vt:lpstr>
      <vt:lpstr>RIBO Best Practices for TAC Compliance</vt:lpstr>
      <vt:lpstr>Disclosure</vt:lpstr>
      <vt:lpstr>PowerPoint Presentation</vt:lpstr>
      <vt:lpstr>Take-All-Comers (“TAC”)</vt:lpstr>
      <vt:lpstr>How does the TAC Rule apply when presenting a bundled home and auto package? </vt:lpstr>
      <vt:lpstr>Do licensees need to provide the best quote on every renewal?   </vt:lpstr>
      <vt:lpstr>How does the TAC Rule apply to renewals?</vt:lpstr>
      <vt:lpstr>Does the TAC Rule also apply to brokerages who only hold commercial auto contracts?   </vt:lpstr>
      <vt:lpstr>Are commercial only brokerages required to write personal lines policies with the Facility Association (“FA”)?  </vt:lpstr>
      <vt:lpstr>Does TAC apply to private passenger vehicles only?  </vt:lpstr>
      <vt:lpstr>Does TAC apply to Individually Rated Commercial Automobiles (“IRCA”) and/or Commercial Automobile Fleets?   </vt:lpstr>
      <vt:lpstr>Why do we have to follow TAC when FSRA Licensed Agents  do not have to do so? </vt:lpstr>
      <vt:lpstr>Continued...</vt:lpstr>
      <vt:lpstr>Can a licensee turn away a request for a standalone recreational vehicle policy? Example an ATV. </vt:lpstr>
      <vt:lpstr>Poll Question #1</vt:lpstr>
      <vt:lpstr>Poll Question #1: Does Take-All-Comers apply to:</vt:lpstr>
      <vt:lpstr>Does the TAC Rule apply to snowmobiles, ATV’s, commercial automobiles, motorcycles, transport, dump, artisan, and courier trucks?  </vt:lpstr>
      <vt:lpstr>Are all licensees required to provide auto insurance quotes when requested?   </vt:lpstr>
      <vt:lpstr>There are specialized and complex commercial auto insurance policies that require a certain level of familiarity, experience, and knowledge. Are all licensees expected to write this business?  </vt:lpstr>
      <vt:lpstr>How to be TAC compliant when quoting. </vt:lpstr>
      <vt:lpstr>Does this mean I need to provide every quote from all the contracted markets to my client? </vt:lpstr>
      <vt:lpstr>Where do I direct customers to submit their complaints against a market that refuses to quote or otherwise take steps to slow down the quote process? </vt:lpstr>
      <vt:lpstr>What should a licensee do if an insurer refuses to quote or otherwise take steps to slow down the quote process? </vt:lpstr>
      <vt:lpstr>Some additional examples of practices that violate TAC Rule. </vt:lpstr>
      <vt:lpstr>Are there any valid reasons why an insurer cannot provide a quote? </vt:lpstr>
      <vt:lpstr>If a client asks for a better rate in the middle of the policy term are licensees required to adhere to the TAC Rule?   </vt:lpstr>
      <vt:lpstr>Poll Question #2</vt:lpstr>
      <vt:lpstr>Poll Question #2: Are licensees/brokers required to document their reason(s) for not providing the lowest quote on their Broker Management System (“BMS”)?</vt:lpstr>
      <vt:lpstr>Are licensees required to create, develop, and implement TAC processes and guidelines?     </vt:lpstr>
      <vt:lpstr>Are Principal Brokers required to monitor staff compliance with the TAC Rule and related internal processes?              </vt:lpstr>
      <vt:lpstr>Are licensees expected to communicate with customers during the renewal process to confirm that the coverage is adequate and suitable?   </vt:lpstr>
      <vt:lpstr>PowerPoint Presentation</vt:lpstr>
      <vt:lpstr>When are licensees required to provide written disclosure?     </vt:lpstr>
      <vt:lpstr>Some additional types of disclosures - English Versions Below.  (French Versions Found here.) </vt:lpstr>
      <vt:lpstr>How must disclosure be made? </vt:lpstr>
      <vt:lpstr>What are some examples of disclosure?</vt:lpstr>
      <vt:lpstr>Is disclosure required on all lines of business?  </vt:lpstr>
      <vt:lpstr>Poll Question #3</vt:lpstr>
      <vt:lpstr>Poll Question #3: Are licensees required to disclose:</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Session - Understanding the Voluntary Regulatory Regime for MGAs in Ontario</dc:title>
  <dc:creator>mark@RIBO.COM</dc:creator>
  <cp:lastModifiedBy>Jorge Guzman</cp:lastModifiedBy>
  <cp:revision>2</cp:revision>
  <cp:lastPrinted>2023-02-28T19:29:26Z</cp:lastPrinted>
  <dcterms:created xsi:type="dcterms:W3CDTF">2021-10-18T14:50:08Z</dcterms:created>
  <dcterms:modified xsi:type="dcterms:W3CDTF">2023-09-25T15:16:36Z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0x010100D30716F8C6B4784A86414D181856D03B</vt:lpwstr>
  </property>
  <property fmtid="{D5CDD505-2E9C-101B-9397-08002B2CF9AE}" pid="3" name="MediaServiceImageTags">
    <vt:lpwstr/>
  </property>
</Properties>
</file>